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embeddedFontLs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69" y="104140"/>
            <a:ext cx="807466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69" y="1209040"/>
            <a:ext cx="8074660" cy="4780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BBaOEmxGLg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6439" y="1004570"/>
            <a:ext cx="49796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solidFill>
                  <a:srgbClr val="0066CC"/>
                </a:solidFill>
              </a:rPr>
              <a:t>SECULARISM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1480819" y="3138170"/>
            <a:ext cx="5942330" cy="9592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66CC"/>
                </a:solidFill>
                <a:latin typeface="Arial"/>
                <a:cs typeface="Arial"/>
              </a:rPr>
              <a:t>POWERPOINT </a:t>
            </a:r>
            <a:r>
              <a:rPr sz="2000" spc="-30" dirty="0">
                <a:solidFill>
                  <a:srgbClr val="0066CC"/>
                </a:solidFill>
                <a:latin typeface="Arial"/>
                <a:cs typeface="Arial"/>
              </a:rPr>
              <a:t>PRESENTATION </a:t>
            </a:r>
            <a:r>
              <a:rPr sz="2000" dirty="0">
                <a:solidFill>
                  <a:srgbClr val="0066CC"/>
                </a:solidFill>
                <a:latin typeface="Arial"/>
                <a:cs typeface="Arial"/>
              </a:rPr>
              <a:t>ON</a:t>
            </a:r>
            <a:r>
              <a:rPr sz="2000" spc="-1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66CC"/>
                </a:solidFill>
                <a:latin typeface="Arial"/>
                <a:cs typeface="Arial"/>
              </a:rPr>
              <a:t>SECULARISM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256540"/>
            <a:ext cx="730313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6A3352"/>
                </a:solidFill>
              </a:rPr>
              <a:t>3.Secularism </a:t>
            </a:r>
            <a:r>
              <a:rPr sz="2800" dirty="0">
                <a:solidFill>
                  <a:srgbClr val="6A3352"/>
                </a:solidFill>
              </a:rPr>
              <a:t>is </a:t>
            </a:r>
            <a:r>
              <a:rPr sz="2800" spc="-5" dirty="0">
                <a:solidFill>
                  <a:srgbClr val="6A3352"/>
                </a:solidFill>
              </a:rPr>
              <a:t>about democracy and</a:t>
            </a:r>
            <a:r>
              <a:rPr sz="2800" spc="5" dirty="0">
                <a:solidFill>
                  <a:srgbClr val="6A3352"/>
                </a:solidFill>
              </a:rPr>
              <a:t> </a:t>
            </a:r>
            <a:r>
              <a:rPr sz="2800" spc="-5" dirty="0">
                <a:solidFill>
                  <a:srgbClr val="6A3352"/>
                </a:solidFill>
              </a:rPr>
              <a:t>fairness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4669" y="986790"/>
            <a:ext cx="7817484" cy="456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C3182"/>
                </a:solidFill>
                <a:latin typeface="Arial"/>
                <a:cs typeface="Arial"/>
              </a:rPr>
              <a:t>In a </a:t>
            </a:r>
            <a:r>
              <a:rPr sz="2400" spc="-5" dirty="0">
                <a:solidFill>
                  <a:srgbClr val="4C3182"/>
                </a:solidFill>
                <a:latin typeface="Arial"/>
                <a:cs typeface="Arial"/>
              </a:rPr>
              <a:t>secular democracy all citizens </a:t>
            </a:r>
            <a:r>
              <a:rPr sz="2400" dirty="0">
                <a:solidFill>
                  <a:srgbClr val="4C3182"/>
                </a:solidFill>
                <a:latin typeface="Arial"/>
                <a:cs typeface="Arial"/>
              </a:rPr>
              <a:t>are </a:t>
            </a:r>
            <a:r>
              <a:rPr sz="2400" spc="-10" dirty="0">
                <a:solidFill>
                  <a:srgbClr val="4C3182"/>
                </a:solidFill>
                <a:latin typeface="Arial"/>
                <a:cs typeface="Arial"/>
              </a:rPr>
              <a:t>equal </a:t>
            </a:r>
            <a:r>
              <a:rPr sz="2400" spc="-5" dirty="0">
                <a:solidFill>
                  <a:srgbClr val="4C3182"/>
                </a:solidFill>
                <a:latin typeface="Arial"/>
                <a:cs typeface="Arial"/>
              </a:rPr>
              <a:t>before the  law </a:t>
            </a:r>
            <a:r>
              <a:rPr sz="2400" spc="-10" dirty="0">
                <a:solidFill>
                  <a:srgbClr val="4C3182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4C3182"/>
                </a:solidFill>
                <a:latin typeface="Arial"/>
                <a:cs typeface="Arial"/>
              </a:rPr>
              <a:t>parliament. No </a:t>
            </a:r>
            <a:r>
              <a:rPr sz="2400" spc="-10" dirty="0">
                <a:solidFill>
                  <a:srgbClr val="4C3182"/>
                </a:solidFill>
                <a:latin typeface="Arial"/>
                <a:cs typeface="Arial"/>
              </a:rPr>
              <a:t>religious </a:t>
            </a:r>
            <a:r>
              <a:rPr sz="2400" spc="-5" dirty="0">
                <a:solidFill>
                  <a:srgbClr val="4C3182"/>
                </a:solidFill>
                <a:latin typeface="Arial"/>
                <a:cs typeface="Arial"/>
              </a:rPr>
              <a:t>or political </a:t>
            </a:r>
            <a:r>
              <a:rPr sz="2400" spc="-10" dirty="0">
                <a:solidFill>
                  <a:srgbClr val="4C3182"/>
                </a:solidFill>
                <a:latin typeface="Arial"/>
                <a:cs typeface="Arial"/>
              </a:rPr>
              <a:t>affiliation  gives advantages </a:t>
            </a:r>
            <a:r>
              <a:rPr sz="2400" dirty="0">
                <a:solidFill>
                  <a:srgbClr val="4C3182"/>
                </a:solidFill>
                <a:latin typeface="Arial"/>
                <a:cs typeface="Arial"/>
              </a:rPr>
              <a:t>or </a:t>
            </a:r>
            <a:r>
              <a:rPr sz="2400" spc="-10" dirty="0">
                <a:solidFill>
                  <a:srgbClr val="4C3182"/>
                </a:solidFill>
                <a:latin typeface="Arial"/>
                <a:cs typeface="Arial"/>
              </a:rPr>
              <a:t>disadvantages and religious  believers </a:t>
            </a:r>
            <a:r>
              <a:rPr sz="2400" dirty="0">
                <a:solidFill>
                  <a:srgbClr val="4C3182"/>
                </a:solidFill>
                <a:latin typeface="Arial"/>
                <a:cs typeface="Arial"/>
              </a:rPr>
              <a:t>are </a:t>
            </a:r>
            <a:r>
              <a:rPr sz="2400" spc="-5" dirty="0">
                <a:solidFill>
                  <a:srgbClr val="4C3182"/>
                </a:solidFill>
                <a:latin typeface="Arial"/>
                <a:cs typeface="Arial"/>
              </a:rPr>
              <a:t>citizens with </a:t>
            </a:r>
            <a:r>
              <a:rPr sz="2400" dirty="0">
                <a:solidFill>
                  <a:srgbClr val="4C3182"/>
                </a:solidFill>
                <a:latin typeface="Arial"/>
                <a:cs typeface="Arial"/>
              </a:rPr>
              <a:t>the </a:t>
            </a:r>
            <a:r>
              <a:rPr sz="2400" spc="5" dirty="0">
                <a:solidFill>
                  <a:srgbClr val="4C3182"/>
                </a:solidFill>
                <a:latin typeface="Arial"/>
                <a:cs typeface="Arial"/>
              </a:rPr>
              <a:t>same </a:t>
            </a:r>
            <a:r>
              <a:rPr sz="2400" spc="-5" dirty="0">
                <a:solidFill>
                  <a:srgbClr val="4C3182"/>
                </a:solidFill>
                <a:latin typeface="Arial"/>
                <a:cs typeface="Arial"/>
              </a:rPr>
              <a:t>rights and  </a:t>
            </a:r>
            <a:r>
              <a:rPr sz="2400" spc="-10" dirty="0">
                <a:solidFill>
                  <a:srgbClr val="4C3182"/>
                </a:solidFill>
                <a:latin typeface="Arial"/>
                <a:cs typeface="Arial"/>
              </a:rPr>
              <a:t>obligations </a:t>
            </a:r>
            <a:r>
              <a:rPr sz="2400" spc="-5" dirty="0">
                <a:solidFill>
                  <a:srgbClr val="4C3182"/>
                </a:solidFill>
                <a:latin typeface="Arial"/>
                <a:cs typeface="Arial"/>
              </a:rPr>
              <a:t>as anyone</a:t>
            </a:r>
            <a:r>
              <a:rPr sz="2400" spc="10" dirty="0">
                <a:solidFill>
                  <a:srgbClr val="4C318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C3182"/>
                </a:solidFill>
                <a:latin typeface="Arial"/>
                <a:cs typeface="Arial"/>
              </a:rPr>
              <a:t>else.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4C3182"/>
              </a:buClr>
              <a:buFont typeface="Arial"/>
              <a:buChar char="•"/>
            </a:pPr>
            <a:endParaRPr sz="3500">
              <a:latin typeface="Arial"/>
              <a:cs typeface="Arial"/>
            </a:endParaRPr>
          </a:p>
          <a:p>
            <a:pPr marL="354965" marR="1143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C3182"/>
                </a:solidFill>
                <a:latin typeface="Arial"/>
                <a:cs typeface="Arial"/>
              </a:rPr>
              <a:t>Secularism champions human rights </a:t>
            </a:r>
            <a:r>
              <a:rPr sz="2400" spc="-10" dirty="0">
                <a:solidFill>
                  <a:srgbClr val="4C3182"/>
                </a:solidFill>
                <a:latin typeface="Arial"/>
                <a:cs typeface="Arial"/>
              </a:rPr>
              <a:t>above  </a:t>
            </a:r>
            <a:r>
              <a:rPr sz="2400" spc="-5" dirty="0">
                <a:solidFill>
                  <a:srgbClr val="4C3182"/>
                </a:solidFill>
                <a:latin typeface="Arial"/>
                <a:cs typeface="Arial"/>
              </a:rPr>
              <a:t>discriminatory </a:t>
            </a:r>
            <a:r>
              <a:rPr sz="2400" spc="-10" dirty="0">
                <a:solidFill>
                  <a:srgbClr val="4C3182"/>
                </a:solidFill>
                <a:latin typeface="Arial"/>
                <a:cs typeface="Arial"/>
              </a:rPr>
              <a:t>religious </a:t>
            </a:r>
            <a:r>
              <a:rPr sz="2400" spc="-5" dirty="0">
                <a:solidFill>
                  <a:srgbClr val="4C3182"/>
                </a:solidFill>
                <a:latin typeface="Arial"/>
                <a:cs typeface="Arial"/>
              </a:rPr>
              <a:t>demands. </a:t>
            </a:r>
            <a:r>
              <a:rPr sz="2400" dirty="0">
                <a:solidFill>
                  <a:srgbClr val="4C3182"/>
                </a:solidFill>
                <a:latin typeface="Arial"/>
                <a:cs typeface="Arial"/>
              </a:rPr>
              <a:t>It </a:t>
            </a:r>
            <a:r>
              <a:rPr sz="2400" spc="-10" dirty="0">
                <a:solidFill>
                  <a:srgbClr val="4C3182"/>
                </a:solidFill>
                <a:latin typeface="Arial"/>
                <a:cs typeface="Arial"/>
              </a:rPr>
              <a:t>upholds </a:t>
            </a:r>
            <a:r>
              <a:rPr sz="2400" spc="-5" dirty="0">
                <a:solidFill>
                  <a:srgbClr val="4C3182"/>
                </a:solidFill>
                <a:latin typeface="Arial"/>
                <a:cs typeface="Arial"/>
              </a:rPr>
              <a:t>equality  laws that protect </a:t>
            </a:r>
            <a:r>
              <a:rPr sz="2400" dirty="0">
                <a:solidFill>
                  <a:srgbClr val="4C3182"/>
                </a:solidFill>
                <a:latin typeface="Arial"/>
                <a:cs typeface="Arial"/>
              </a:rPr>
              <a:t>women, </a:t>
            </a:r>
            <a:r>
              <a:rPr sz="2400" spc="-5" dirty="0">
                <a:solidFill>
                  <a:srgbClr val="4C3182"/>
                </a:solidFill>
                <a:latin typeface="Arial"/>
                <a:cs typeface="Arial"/>
              </a:rPr>
              <a:t>LGBT </a:t>
            </a:r>
            <a:r>
              <a:rPr sz="2400" spc="-10" dirty="0">
                <a:solidFill>
                  <a:srgbClr val="4C3182"/>
                </a:solidFill>
                <a:latin typeface="Arial"/>
                <a:cs typeface="Arial"/>
              </a:rPr>
              <a:t>people </a:t>
            </a:r>
            <a:r>
              <a:rPr sz="2400" spc="-5" dirty="0">
                <a:solidFill>
                  <a:srgbClr val="4C3182"/>
                </a:solidFill>
                <a:latin typeface="Arial"/>
                <a:cs typeface="Arial"/>
              </a:rPr>
              <a:t>and minorities.  These equality laws ensure that </a:t>
            </a:r>
            <a:r>
              <a:rPr sz="2400" spc="-10" dirty="0">
                <a:solidFill>
                  <a:srgbClr val="4C3182"/>
                </a:solidFill>
                <a:latin typeface="Arial"/>
                <a:cs typeface="Arial"/>
              </a:rPr>
              <a:t>non-believers </a:t>
            </a:r>
            <a:r>
              <a:rPr sz="2400" spc="-5" dirty="0">
                <a:solidFill>
                  <a:srgbClr val="4C3182"/>
                </a:solidFill>
                <a:latin typeface="Arial"/>
                <a:cs typeface="Arial"/>
              </a:rPr>
              <a:t>have the  </a:t>
            </a:r>
            <a:r>
              <a:rPr sz="2400" spc="5" dirty="0">
                <a:solidFill>
                  <a:srgbClr val="4C3182"/>
                </a:solidFill>
                <a:latin typeface="Arial"/>
                <a:cs typeface="Arial"/>
              </a:rPr>
              <a:t>same </a:t>
            </a:r>
            <a:r>
              <a:rPr sz="2400" spc="-5" dirty="0">
                <a:solidFill>
                  <a:srgbClr val="4C3182"/>
                </a:solidFill>
                <a:latin typeface="Arial"/>
                <a:cs typeface="Arial"/>
              </a:rPr>
              <a:t>rights as those </a:t>
            </a:r>
            <a:r>
              <a:rPr sz="2400" dirty="0">
                <a:solidFill>
                  <a:srgbClr val="4C3182"/>
                </a:solidFill>
                <a:latin typeface="Arial"/>
                <a:cs typeface="Arial"/>
              </a:rPr>
              <a:t>who </a:t>
            </a:r>
            <a:r>
              <a:rPr sz="2400" spc="-5" dirty="0">
                <a:solidFill>
                  <a:srgbClr val="4C3182"/>
                </a:solidFill>
                <a:latin typeface="Arial"/>
                <a:cs typeface="Arial"/>
              </a:rPr>
              <a:t>identify with </a:t>
            </a:r>
            <a:r>
              <a:rPr sz="2400" dirty="0">
                <a:solidFill>
                  <a:srgbClr val="4C3182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4C3182"/>
                </a:solidFill>
                <a:latin typeface="Arial"/>
                <a:cs typeface="Arial"/>
              </a:rPr>
              <a:t>religious </a:t>
            </a:r>
            <a:r>
              <a:rPr sz="2400" dirty="0">
                <a:solidFill>
                  <a:srgbClr val="4C3182"/>
                </a:solidFill>
                <a:latin typeface="Arial"/>
                <a:cs typeface="Arial"/>
              </a:rPr>
              <a:t>or  </a:t>
            </a:r>
            <a:r>
              <a:rPr sz="2400" spc="-10" dirty="0">
                <a:solidFill>
                  <a:srgbClr val="4C3182"/>
                </a:solidFill>
                <a:latin typeface="Arial"/>
                <a:cs typeface="Arial"/>
              </a:rPr>
              <a:t>philosophical</a:t>
            </a:r>
            <a:r>
              <a:rPr sz="2400" spc="-20" dirty="0">
                <a:solidFill>
                  <a:srgbClr val="4C318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C3182"/>
                </a:solidFill>
                <a:latin typeface="Arial"/>
                <a:cs typeface="Arial"/>
              </a:rPr>
              <a:t>belief.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224790"/>
            <a:ext cx="60178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4CD50B"/>
                </a:solidFill>
              </a:rPr>
              <a:t>4.Equal access </a:t>
            </a:r>
            <a:r>
              <a:rPr sz="3200" spc="-5" dirty="0">
                <a:solidFill>
                  <a:srgbClr val="4CD50B"/>
                </a:solidFill>
              </a:rPr>
              <a:t>to public</a:t>
            </a:r>
            <a:r>
              <a:rPr sz="3200" spc="-30" dirty="0">
                <a:solidFill>
                  <a:srgbClr val="4CD50B"/>
                </a:solidFill>
              </a:rPr>
              <a:t> </a:t>
            </a:r>
            <a:r>
              <a:rPr sz="3200" spc="-5" dirty="0">
                <a:solidFill>
                  <a:srgbClr val="4CD50B"/>
                </a:solidFill>
              </a:rPr>
              <a:t>services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4669" y="1122679"/>
            <a:ext cx="7984490" cy="48895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4965" marR="5080" indent="-342900">
              <a:lnSpc>
                <a:spcPct val="8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30" dirty="0">
                <a:solidFill>
                  <a:srgbClr val="D9A774"/>
                </a:solidFill>
                <a:latin typeface="Arial"/>
                <a:cs typeface="Arial"/>
              </a:rPr>
              <a:t>We </a:t>
            </a:r>
            <a:r>
              <a:rPr sz="2800" spc="-5" dirty="0">
                <a:solidFill>
                  <a:srgbClr val="D9A774"/>
                </a:solidFill>
                <a:latin typeface="Arial"/>
                <a:cs typeface="Arial"/>
              </a:rPr>
              <a:t>all </a:t>
            </a:r>
            <a:r>
              <a:rPr sz="2800" dirty="0">
                <a:solidFill>
                  <a:srgbClr val="D9A774"/>
                </a:solidFill>
                <a:latin typeface="Arial"/>
                <a:cs typeface="Arial"/>
              </a:rPr>
              <a:t>share </a:t>
            </a:r>
            <a:r>
              <a:rPr sz="2800" spc="-5" dirty="0">
                <a:solidFill>
                  <a:srgbClr val="D9A774"/>
                </a:solidFill>
                <a:latin typeface="Arial"/>
                <a:cs typeface="Arial"/>
              </a:rPr>
              <a:t>hospitals, </a:t>
            </a:r>
            <a:r>
              <a:rPr sz="2800" dirty="0">
                <a:solidFill>
                  <a:srgbClr val="D9A774"/>
                </a:solidFill>
                <a:latin typeface="Arial"/>
                <a:cs typeface="Arial"/>
              </a:rPr>
              <a:t>schools, </a:t>
            </a:r>
            <a:r>
              <a:rPr sz="2800" spc="-5" dirty="0">
                <a:solidFill>
                  <a:srgbClr val="D9A774"/>
                </a:solidFill>
                <a:latin typeface="Arial"/>
                <a:cs typeface="Arial"/>
              </a:rPr>
              <a:t>the police and  the </a:t>
            </a:r>
            <a:r>
              <a:rPr sz="2800" dirty="0">
                <a:solidFill>
                  <a:srgbClr val="D9A774"/>
                </a:solidFill>
                <a:latin typeface="Arial"/>
                <a:cs typeface="Arial"/>
              </a:rPr>
              <a:t>services </a:t>
            </a:r>
            <a:r>
              <a:rPr sz="2800" spc="-5" dirty="0">
                <a:solidFill>
                  <a:srgbClr val="D9A774"/>
                </a:solidFill>
                <a:latin typeface="Arial"/>
                <a:cs typeface="Arial"/>
              </a:rPr>
              <a:t>of local authorities. </a:t>
            </a:r>
            <a:r>
              <a:rPr sz="2800" dirty="0">
                <a:solidFill>
                  <a:srgbClr val="D9A774"/>
                </a:solidFill>
                <a:latin typeface="Arial"/>
                <a:cs typeface="Arial"/>
              </a:rPr>
              <a:t>It is </a:t>
            </a:r>
            <a:r>
              <a:rPr sz="2800" spc="-5" dirty="0">
                <a:solidFill>
                  <a:srgbClr val="D9A774"/>
                </a:solidFill>
                <a:latin typeface="Arial"/>
                <a:cs typeface="Arial"/>
              </a:rPr>
              <a:t>essential  that these public services are </a:t>
            </a:r>
            <a:r>
              <a:rPr sz="2800" dirty="0">
                <a:solidFill>
                  <a:srgbClr val="D9A774"/>
                </a:solidFill>
                <a:latin typeface="Arial"/>
                <a:cs typeface="Arial"/>
              </a:rPr>
              <a:t>secular </a:t>
            </a:r>
            <a:r>
              <a:rPr sz="2800" spc="-5" dirty="0">
                <a:solidFill>
                  <a:srgbClr val="D9A774"/>
                </a:solidFill>
                <a:latin typeface="Arial"/>
                <a:cs typeface="Arial"/>
              </a:rPr>
              <a:t>at the  point of </a:t>
            </a:r>
            <a:r>
              <a:rPr sz="2800" dirty="0">
                <a:solidFill>
                  <a:srgbClr val="D9A774"/>
                </a:solidFill>
                <a:latin typeface="Arial"/>
                <a:cs typeface="Arial"/>
              </a:rPr>
              <a:t>use so </a:t>
            </a:r>
            <a:r>
              <a:rPr sz="2800" spc="-5" dirty="0">
                <a:solidFill>
                  <a:srgbClr val="D9A774"/>
                </a:solidFill>
                <a:latin typeface="Arial"/>
                <a:cs typeface="Arial"/>
              </a:rPr>
              <a:t>that no-one </a:t>
            </a:r>
            <a:r>
              <a:rPr sz="2800" dirty="0">
                <a:solidFill>
                  <a:srgbClr val="D9A774"/>
                </a:solidFill>
                <a:latin typeface="Arial"/>
                <a:cs typeface="Arial"/>
              </a:rPr>
              <a:t>is </a:t>
            </a:r>
            <a:r>
              <a:rPr sz="2800" spc="-5" dirty="0">
                <a:solidFill>
                  <a:srgbClr val="D9A774"/>
                </a:solidFill>
                <a:latin typeface="Arial"/>
                <a:cs typeface="Arial"/>
              </a:rPr>
              <a:t>disadvantaged or  denied </a:t>
            </a:r>
            <a:r>
              <a:rPr sz="2800" dirty="0">
                <a:solidFill>
                  <a:srgbClr val="D9A774"/>
                </a:solidFill>
                <a:latin typeface="Arial"/>
                <a:cs typeface="Arial"/>
              </a:rPr>
              <a:t>access </a:t>
            </a:r>
            <a:r>
              <a:rPr sz="2800" spc="-5" dirty="0">
                <a:solidFill>
                  <a:srgbClr val="D9A774"/>
                </a:solidFill>
                <a:latin typeface="Arial"/>
                <a:cs typeface="Arial"/>
              </a:rPr>
              <a:t>on grounds of religious belief (or  non-belief.) All state-funded schools should be  non-religious in </a:t>
            </a:r>
            <a:r>
              <a:rPr sz="2800" spc="-20" dirty="0">
                <a:solidFill>
                  <a:srgbClr val="D9A774"/>
                </a:solidFill>
                <a:latin typeface="Arial"/>
                <a:cs typeface="Arial"/>
              </a:rPr>
              <a:t>character, </a:t>
            </a:r>
            <a:r>
              <a:rPr sz="2800" spc="-5" dirty="0">
                <a:solidFill>
                  <a:srgbClr val="D9A774"/>
                </a:solidFill>
                <a:latin typeface="Arial"/>
                <a:cs typeface="Arial"/>
              </a:rPr>
              <a:t>with children being  educated together regardless of their parents'  religion. When </a:t>
            </a:r>
            <a:r>
              <a:rPr sz="2800" dirty="0">
                <a:solidFill>
                  <a:srgbClr val="D9A774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D9A774"/>
                </a:solidFill>
                <a:latin typeface="Arial"/>
                <a:cs typeface="Arial"/>
              </a:rPr>
              <a:t>public body grants </a:t>
            </a:r>
            <a:r>
              <a:rPr sz="2800" dirty="0">
                <a:solidFill>
                  <a:srgbClr val="D9A774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D9A774"/>
                </a:solidFill>
                <a:latin typeface="Arial"/>
                <a:cs typeface="Arial"/>
              </a:rPr>
              <a:t>contract  for the provision </a:t>
            </a:r>
            <a:r>
              <a:rPr sz="2800" spc="5" dirty="0">
                <a:solidFill>
                  <a:srgbClr val="D9A774"/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rgbClr val="D9A774"/>
                </a:solidFill>
                <a:latin typeface="Arial"/>
                <a:cs typeface="Arial"/>
              </a:rPr>
              <a:t>services to </a:t>
            </a:r>
            <a:r>
              <a:rPr sz="2800" spc="-5" dirty="0">
                <a:solidFill>
                  <a:srgbClr val="D9A774"/>
                </a:solidFill>
                <a:latin typeface="Arial"/>
                <a:cs typeface="Arial"/>
              </a:rPr>
              <a:t>an organisation  </a:t>
            </a:r>
            <a:r>
              <a:rPr sz="2800" spc="-10" dirty="0">
                <a:solidFill>
                  <a:srgbClr val="D9A774"/>
                </a:solidFill>
                <a:latin typeface="Arial"/>
                <a:cs typeface="Arial"/>
              </a:rPr>
              <a:t>affiliated </a:t>
            </a:r>
            <a:r>
              <a:rPr sz="2800" dirty="0">
                <a:solidFill>
                  <a:srgbClr val="D9A774"/>
                </a:solidFill>
                <a:latin typeface="Arial"/>
                <a:cs typeface="Arial"/>
              </a:rPr>
              <a:t>to a </a:t>
            </a:r>
            <a:r>
              <a:rPr sz="2800" spc="-5" dirty="0">
                <a:solidFill>
                  <a:srgbClr val="D9A774"/>
                </a:solidFill>
                <a:latin typeface="Arial"/>
                <a:cs typeface="Arial"/>
              </a:rPr>
              <a:t>particular religion or belief, </a:t>
            </a:r>
            <a:r>
              <a:rPr sz="2800" dirty="0">
                <a:solidFill>
                  <a:srgbClr val="D9A774"/>
                </a:solidFill>
                <a:latin typeface="Arial"/>
                <a:cs typeface="Arial"/>
              </a:rPr>
              <a:t>such  services must </a:t>
            </a:r>
            <a:r>
              <a:rPr sz="2800" spc="-5" dirty="0">
                <a:solidFill>
                  <a:srgbClr val="D9A774"/>
                </a:solidFill>
                <a:latin typeface="Arial"/>
                <a:cs typeface="Arial"/>
              </a:rPr>
              <a:t>be delivered in </a:t>
            </a:r>
            <a:r>
              <a:rPr sz="2800" dirty="0">
                <a:solidFill>
                  <a:srgbClr val="D9A774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D9A774"/>
                </a:solidFill>
                <a:latin typeface="Arial"/>
                <a:cs typeface="Arial"/>
              </a:rPr>
              <a:t>neutral </a:t>
            </a:r>
            <a:r>
              <a:rPr sz="2800" spc="-25" dirty="0">
                <a:solidFill>
                  <a:srgbClr val="D9A774"/>
                </a:solidFill>
                <a:latin typeface="Arial"/>
                <a:cs typeface="Arial"/>
              </a:rPr>
              <a:t>manner,  </a:t>
            </a:r>
            <a:r>
              <a:rPr sz="2800" spc="-10" dirty="0">
                <a:solidFill>
                  <a:srgbClr val="D9A774"/>
                </a:solidFill>
                <a:latin typeface="Arial"/>
                <a:cs typeface="Arial"/>
              </a:rPr>
              <a:t>with </a:t>
            </a:r>
            <a:r>
              <a:rPr sz="2800" spc="-5" dirty="0">
                <a:solidFill>
                  <a:srgbClr val="D9A774"/>
                </a:solidFill>
                <a:latin typeface="Arial"/>
                <a:cs typeface="Arial"/>
              </a:rPr>
              <a:t>no </a:t>
            </a:r>
            <a:r>
              <a:rPr sz="2800" dirty="0">
                <a:solidFill>
                  <a:srgbClr val="D9A774"/>
                </a:solidFill>
                <a:latin typeface="Arial"/>
                <a:cs typeface="Arial"/>
              </a:rPr>
              <a:t>attempt to promote the </a:t>
            </a:r>
            <a:r>
              <a:rPr sz="2800" spc="-5" dirty="0">
                <a:solidFill>
                  <a:srgbClr val="D9A774"/>
                </a:solidFill>
                <a:latin typeface="Arial"/>
                <a:cs typeface="Arial"/>
              </a:rPr>
              <a:t>ideas of that </a:t>
            </a:r>
            <a:r>
              <a:rPr sz="2800" dirty="0">
                <a:solidFill>
                  <a:srgbClr val="D9A774"/>
                </a:solidFill>
                <a:latin typeface="Arial"/>
                <a:cs typeface="Arial"/>
              </a:rPr>
              <a:t>faith  </a:t>
            </a:r>
            <a:r>
              <a:rPr sz="2800" spc="-5" dirty="0">
                <a:solidFill>
                  <a:srgbClr val="D9A774"/>
                </a:solidFill>
                <a:latin typeface="Arial"/>
                <a:cs typeface="Arial"/>
              </a:rPr>
              <a:t>group.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224790"/>
            <a:ext cx="49999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8081D"/>
                </a:solidFill>
              </a:rPr>
              <a:t>5.Secularism </a:t>
            </a:r>
            <a:r>
              <a:rPr sz="3200" spc="-5" dirty="0">
                <a:solidFill>
                  <a:srgbClr val="C8081D"/>
                </a:solidFill>
              </a:rPr>
              <a:t>is </a:t>
            </a:r>
            <a:r>
              <a:rPr sz="3200" dirty="0">
                <a:solidFill>
                  <a:srgbClr val="C8081D"/>
                </a:solidFill>
              </a:rPr>
              <a:t>not</a:t>
            </a:r>
            <a:r>
              <a:rPr sz="3200" spc="-65" dirty="0">
                <a:solidFill>
                  <a:srgbClr val="C8081D"/>
                </a:solidFill>
              </a:rPr>
              <a:t> </a:t>
            </a:r>
            <a:r>
              <a:rPr sz="3200" spc="-5" dirty="0">
                <a:solidFill>
                  <a:srgbClr val="C8081D"/>
                </a:solidFill>
              </a:rPr>
              <a:t>atheism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4669" y="1165859"/>
            <a:ext cx="8025765" cy="486283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354965" marR="5080" indent="-342900">
              <a:lnSpc>
                <a:spcPct val="89900"/>
              </a:lnSpc>
              <a:spcBef>
                <a:spcPts val="43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75107"/>
                </a:solidFill>
                <a:latin typeface="Arial"/>
                <a:cs typeface="Arial"/>
              </a:rPr>
              <a:t>Atheism is </a:t>
            </a:r>
            <a:r>
              <a:rPr sz="2800" dirty="0">
                <a:solidFill>
                  <a:srgbClr val="F75107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F75107"/>
                </a:solidFill>
                <a:latin typeface="Arial"/>
                <a:cs typeface="Arial"/>
              </a:rPr>
              <a:t>lack of belief in gods. Secularism  </a:t>
            </a:r>
            <a:r>
              <a:rPr sz="2800" dirty="0">
                <a:solidFill>
                  <a:srgbClr val="F75107"/>
                </a:solidFill>
                <a:latin typeface="Arial"/>
                <a:cs typeface="Arial"/>
              </a:rPr>
              <a:t>simply </a:t>
            </a:r>
            <a:r>
              <a:rPr sz="2800" spc="-5" dirty="0">
                <a:solidFill>
                  <a:srgbClr val="F75107"/>
                </a:solidFill>
                <a:latin typeface="Arial"/>
                <a:cs typeface="Arial"/>
              </a:rPr>
              <a:t>provides </a:t>
            </a:r>
            <a:r>
              <a:rPr sz="2800" dirty="0">
                <a:solidFill>
                  <a:srgbClr val="F75107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F75107"/>
                </a:solidFill>
                <a:latin typeface="Arial"/>
                <a:cs typeface="Arial"/>
              </a:rPr>
              <a:t>framework for </a:t>
            </a:r>
            <a:r>
              <a:rPr sz="2800" dirty="0">
                <a:solidFill>
                  <a:srgbClr val="F75107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F75107"/>
                </a:solidFill>
                <a:latin typeface="Arial"/>
                <a:cs typeface="Arial"/>
              </a:rPr>
              <a:t>democratic  </a:t>
            </a:r>
            <a:r>
              <a:rPr sz="2800" spc="-30" dirty="0">
                <a:solidFill>
                  <a:srgbClr val="F75107"/>
                </a:solidFill>
                <a:latin typeface="Arial"/>
                <a:cs typeface="Arial"/>
              </a:rPr>
              <a:t>society. </a:t>
            </a:r>
            <a:r>
              <a:rPr sz="2800" spc="-5" dirty="0">
                <a:solidFill>
                  <a:srgbClr val="F75107"/>
                </a:solidFill>
                <a:latin typeface="Arial"/>
                <a:cs typeface="Arial"/>
              </a:rPr>
              <a:t>Atheists have an obvious interest </a:t>
            </a:r>
            <a:r>
              <a:rPr sz="2800" dirty="0">
                <a:solidFill>
                  <a:srgbClr val="F75107"/>
                </a:solidFill>
                <a:latin typeface="Arial"/>
                <a:cs typeface="Arial"/>
              </a:rPr>
              <a:t>in  </a:t>
            </a:r>
            <a:r>
              <a:rPr sz="2800" spc="-5" dirty="0">
                <a:solidFill>
                  <a:srgbClr val="F75107"/>
                </a:solidFill>
                <a:latin typeface="Arial"/>
                <a:cs typeface="Arial"/>
              </a:rPr>
              <a:t>supporting </a:t>
            </a:r>
            <a:r>
              <a:rPr sz="2800" dirty="0">
                <a:solidFill>
                  <a:srgbClr val="F75107"/>
                </a:solidFill>
                <a:latin typeface="Arial"/>
                <a:cs typeface="Arial"/>
              </a:rPr>
              <a:t>secularism, </a:t>
            </a:r>
            <a:r>
              <a:rPr sz="2800" spc="-5" dirty="0">
                <a:solidFill>
                  <a:srgbClr val="F75107"/>
                </a:solidFill>
                <a:latin typeface="Arial"/>
                <a:cs typeface="Arial"/>
              </a:rPr>
              <a:t>but secularism </a:t>
            </a:r>
            <a:r>
              <a:rPr sz="2800" dirty="0">
                <a:solidFill>
                  <a:srgbClr val="F75107"/>
                </a:solidFill>
                <a:latin typeface="Arial"/>
                <a:cs typeface="Arial"/>
              </a:rPr>
              <a:t>itself </a:t>
            </a:r>
            <a:r>
              <a:rPr sz="2800" spc="-5" dirty="0">
                <a:solidFill>
                  <a:srgbClr val="F75107"/>
                </a:solidFill>
                <a:latin typeface="Arial"/>
                <a:cs typeface="Arial"/>
              </a:rPr>
              <a:t>does  not </a:t>
            </a:r>
            <a:r>
              <a:rPr sz="2800" dirty="0">
                <a:solidFill>
                  <a:srgbClr val="F75107"/>
                </a:solidFill>
                <a:latin typeface="Arial"/>
                <a:cs typeface="Arial"/>
              </a:rPr>
              <a:t>seek to </a:t>
            </a:r>
            <a:r>
              <a:rPr sz="2800" spc="-5" dirty="0">
                <a:solidFill>
                  <a:srgbClr val="F75107"/>
                </a:solidFill>
                <a:latin typeface="Arial"/>
                <a:cs typeface="Arial"/>
              </a:rPr>
              <a:t>challenge the tenets of any particular  religion or belief, neither does </a:t>
            </a:r>
            <a:r>
              <a:rPr sz="2800" dirty="0">
                <a:solidFill>
                  <a:srgbClr val="F75107"/>
                </a:solidFill>
                <a:latin typeface="Arial"/>
                <a:cs typeface="Arial"/>
              </a:rPr>
              <a:t>it seek </a:t>
            </a:r>
            <a:r>
              <a:rPr sz="2800" spc="-5" dirty="0">
                <a:solidFill>
                  <a:srgbClr val="F75107"/>
                </a:solidFill>
                <a:latin typeface="Arial"/>
                <a:cs typeface="Arial"/>
              </a:rPr>
              <a:t>to impose  atheism on</a:t>
            </a:r>
            <a:r>
              <a:rPr sz="2800" spc="5" dirty="0">
                <a:solidFill>
                  <a:srgbClr val="F75107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75107"/>
                </a:solidFill>
                <a:latin typeface="Arial"/>
                <a:cs typeface="Arial"/>
              </a:rPr>
              <a:t>anyone.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75107"/>
              </a:buClr>
              <a:buFont typeface="Arial"/>
              <a:buChar char="•"/>
            </a:pPr>
            <a:endParaRPr sz="3950">
              <a:latin typeface="Arial"/>
              <a:cs typeface="Arial"/>
            </a:endParaRPr>
          </a:p>
          <a:p>
            <a:pPr marL="354965" marR="251460" indent="-342900">
              <a:lnSpc>
                <a:spcPts val="302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75107"/>
                </a:solidFill>
                <a:latin typeface="Arial"/>
                <a:cs typeface="Arial"/>
              </a:rPr>
              <a:t>Secularism is </a:t>
            </a:r>
            <a:r>
              <a:rPr sz="2800" dirty="0">
                <a:solidFill>
                  <a:srgbClr val="F75107"/>
                </a:solidFill>
                <a:latin typeface="Arial"/>
                <a:cs typeface="Arial"/>
              </a:rPr>
              <a:t>simply a </a:t>
            </a:r>
            <a:r>
              <a:rPr sz="2800" spc="-5" dirty="0">
                <a:solidFill>
                  <a:srgbClr val="F75107"/>
                </a:solidFill>
                <a:latin typeface="Arial"/>
                <a:cs typeface="Arial"/>
              </a:rPr>
              <a:t>framework for ensuring  equality throughout society </a:t>
            </a:r>
            <a:r>
              <a:rPr sz="2800" dirty="0">
                <a:solidFill>
                  <a:srgbClr val="F75107"/>
                </a:solidFill>
                <a:latin typeface="Arial"/>
                <a:cs typeface="Arial"/>
              </a:rPr>
              <a:t>– </a:t>
            </a:r>
            <a:r>
              <a:rPr sz="2800" spc="-5" dirty="0">
                <a:solidFill>
                  <a:srgbClr val="F75107"/>
                </a:solidFill>
                <a:latin typeface="Arial"/>
                <a:cs typeface="Arial"/>
              </a:rPr>
              <a:t>in politics,  education, the law and elsewhere, for believers  and non-believers</a:t>
            </a:r>
            <a:r>
              <a:rPr sz="2800" dirty="0">
                <a:solidFill>
                  <a:srgbClr val="F75107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75107"/>
                </a:solidFill>
                <a:latin typeface="Arial"/>
                <a:cs typeface="Arial"/>
              </a:rPr>
              <a:t>alike.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0"/>
            <a:ext cx="7940675" cy="563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7536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8A2B4B"/>
                </a:solidFill>
                <a:latin typeface="Arial"/>
                <a:cs typeface="Arial"/>
              </a:rPr>
              <a:t>6.Secularism protects </a:t>
            </a:r>
            <a:r>
              <a:rPr sz="3200" spc="-5" dirty="0">
                <a:solidFill>
                  <a:srgbClr val="8A2B4B"/>
                </a:solidFill>
                <a:latin typeface="Arial"/>
                <a:cs typeface="Arial"/>
              </a:rPr>
              <a:t>free </a:t>
            </a:r>
            <a:r>
              <a:rPr sz="3200" dirty="0">
                <a:solidFill>
                  <a:srgbClr val="8A2B4B"/>
                </a:solidFill>
                <a:latin typeface="Arial"/>
                <a:cs typeface="Arial"/>
              </a:rPr>
              <a:t>speech and  expression</a:t>
            </a:r>
            <a:endParaRPr sz="3200">
              <a:latin typeface="Arial"/>
              <a:cs typeface="Arial"/>
            </a:endParaRPr>
          </a:p>
          <a:p>
            <a:pPr marL="354965" marR="5080" indent="-342900">
              <a:lnSpc>
                <a:spcPct val="99900"/>
              </a:lnSpc>
              <a:spcBef>
                <a:spcPts val="198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568AA"/>
                </a:solidFill>
                <a:latin typeface="Arial"/>
                <a:cs typeface="Arial"/>
              </a:rPr>
              <a:t>Religious </a:t>
            </a:r>
            <a:r>
              <a:rPr sz="3200" dirty="0">
                <a:solidFill>
                  <a:srgbClr val="3568AA"/>
                </a:solidFill>
                <a:latin typeface="Arial"/>
                <a:cs typeface="Arial"/>
              </a:rPr>
              <a:t>people have </a:t>
            </a:r>
            <a:r>
              <a:rPr sz="3200" spc="-5" dirty="0">
                <a:solidFill>
                  <a:srgbClr val="3568AA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568AA"/>
                </a:solidFill>
                <a:latin typeface="Arial"/>
                <a:cs typeface="Arial"/>
              </a:rPr>
              <a:t>right </a:t>
            </a:r>
            <a:r>
              <a:rPr sz="3200" spc="-5" dirty="0">
                <a:solidFill>
                  <a:srgbClr val="3568AA"/>
                </a:solidFill>
                <a:latin typeface="Arial"/>
                <a:cs typeface="Arial"/>
              </a:rPr>
              <a:t>to express  their beliefs publicly </a:t>
            </a:r>
            <a:r>
              <a:rPr sz="3200" dirty="0">
                <a:solidFill>
                  <a:srgbClr val="3568AA"/>
                </a:solidFill>
                <a:latin typeface="Arial"/>
                <a:cs typeface="Arial"/>
              </a:rPr>
              <a:t>but so </a:t>
            </a:r>
            <a:r>
              <a:rPr sz="3200" spc="-5" dirty="0">
                <a:solidFill>
                  <a:srgbClr val="3568AA"/>
                </a:solidFill>
                <a:latin typeface="Arial"/>
                <a:cs typeface="Arial"/>
              </a:rPr>
              <a:t>do those who  </a:t>
            </a:r>
            <a:r>
              <a:rPr sz="3200" dirty="0">
                <a:solidFill>
                  <a:srgbClr val="3568AA"/>
                </a:solidFill>
                <a:latin typeface="Arial"/>
                <a:cs typeface="Arial"/>
              </a:rPr>
              <a:t>oppose or </a:t>
            </a:r>
            <a:r>
              <a:rPr sz="3200" spc="-5" dirty="0">
                <a:solidFill>
                  <a:srgbClr val="3568AA"/>
                </a:solidFill>
                <a:latin typeface="Arial"/>
                <a:cs typeface="Arial"/>
              </a:rPr>
              <a:t>question those beliefs.  Religious beliefs, </a:t>
            </a:r>
            <a:r>
              <a:rPr sz="3200" dirty="0">
                <a:solidFill>
                  <a:srgbClr val="3568AA"/>
                </a:solidFill>
                <a:latin typeface="Arial"/>
                <a:cs typeface="Arial"/>
              </a:rPr>
              <a:t>ideas and </a:t>
            </a:r>
            <a:r>
              <a:rPr sz="3200" spc="-5" dirty="0">
                <a:solidFill>
                  <a:srgbClr val="3568AA"/>
                </a:solidFill>
                <a:latin typeface="Arial"/>
                <a:cs typeface="Arial"/>
              </a:rPr>
              <a:t>organisations  </a:t>
            </a:r>
            <a:r>
              <a:rPr sz="3200" spc="5" dirty="0">
                <a:solidFill>
                  <a:srgbClr val="3568AA"/>
                </a:solidFill>
                <a:latin typeface="Arial"/>
                <a:cs typeface="Arial"/>
              </a:rPr>
              <a:t>must </a:t>
            </a:r>
            <a:r>
              <a:rPr sz="3200" dirty="0">
                <a:solidFill>
                  <a:srgbClr val="3568AA"/>
                </a:solidFill>
                <a:latin typeface="Arial"/>
                <a:cs typeface="Arial"/>
              </a:rPr>
              <a:t>not enjoy </a:t>
            </a:r>
            <a:r>
              <a:rPr sz="3200" spc="-5" dirty="0">
                <a:solidFill>
                  <a:srgbClr val="3568AA"/>
                </a:solidFill>
                <a:latin typeface="Arial"/>
                <a:cs typeface="Arial"/>
              </a:rPr>
              <a:t>privileged protection from  the </a:t>
            </a:r>
            <a:r>
              <a:rPr sz="3200" dirty="0">
                <a:solidFill>
                  <a:srgbClr val="3568AA"/>
                </a:solidFill>
                <a:latin typeface="Arial"/>
                <a:cs typeface="Arial"/>
              </a:rPr>
              <a:t>right </a:t>
            </a:r>
            <a:r>
              <a:rPr sz="3200" spc="-5" dirty="0">
                <a:solidFill>
                  <a:srgbClr val="3568AA"/>
                </a:solidFill>
                <a:latin typeface="Arial"/>
                <a:cs typeface="Arial"/>
              </a:rPr>
              <a:t>to freedom of </a:t>
            </a:r>
            <a:r>
              <a:rPr sz="3200" dirty="0">
                <a:solidFill>
                  <a:srgbClr val="3568AA"/>
                </a:solidFill>
                <a:latin typeface="Arial"/>
                <a:cs typeface="Arial"/>
              </a:rPr>
              <a:t>expression. </a:t>
            </a:r>
            <a:r>
              <a:rPr sz="3200" spc="-5" dirty="0">
                <a:solidFill>
                  <a:srgbClr val="3568AA"/>
                </a:solidFill>
                <a:latin typeface="Arial"/>
                <a:cs typeface="Arial"/>
              </a:rPr>
              <a:t>In </a:t>
            </a:r>
            <a:r>
              <a:rPr sz="3200" dirty="0">
                <a:solidFill>
                  <a:srgbClr val="3568AA"/>
                </a:solidFill>
                <a:latin typeface="Arial"/>
                <a:cs typeface="Arial"/>
              </a:rPr>
              <a:t>a  </a:t>
            </a:r>
            <a:r>
              <a:rPr sz="3200" spc="-25" dirty="0">
                <a:solidFill>
                  <a:srgbClr val="3568AA"/>
                </a:solidFill>
                <a:latin typeface="Arial"/>
                <a:cs typeface="Arial"/>
              </a:rPr>
              <a:t>democracy, </a:t>
            </a:r>
            <a:r>
              <a:rPr sz="3200" dirty="0">
                <a:solidFill>
                  <a:srgbClr val="3568AA"/>
                </a:solidFill>
                <a:latin typeface="Arial"/>
                <a:cs typeface="Arial"/>
              </a:rPr>
              <a:t>all ideas and </a:t>
            </a:r>
            <a:r>
              <a:rPr sz="3200" spc="-5" dirty="0">
                <a:solidFill>
                  <a:srgbClr val="3568AA"/>
                </a:solidFill>
                <a:latin typeface="Arial"/>
                <a:cs typeface="Arial"/>
              </a:rPr>
              <a:t>beliefs </a:t>
            </a:r>
            <a:r>
              <a:rPr sz="3200" spc="5" dirty="0">
                <a:solidFill>
                  <a:srgbClr val="3568AA"/>
                </a:solidFill>
                <a:latin typeface="Arial"/>
                <a:cs typeface="Arial"/>
              </a:rPr>
              <a:t>must </a:t>
            </a:r>
            <a:r>
              <a:rPr sz="3200" dirty="0">
                <a:solidFill>
                  <a:srgbClr val="3568AA"/>
                </a:solidFill>
                <a:latin typeface="Arial"/>
                <a:cs typeface="Arial"/>
              </a:rPr>
              <a:t>be  open </a:t>
            </a:r>
            <a:r>
              <a:rPr sz="3200" spc="-5" dirty="0">
                <a:solidFill>
                  <a:srgbClr val="3568AA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3568AA"/>
                </a:solidFill>
                <a:latin typeface="Arial"/>
                <a:cs typeface="Arial"/>
              </a:rPr>
              <a:t>discussion. </a:t>
            </a:r>
            <a:r>
              <a:rPr sz="3200" spc="-5" dirty="0">
                <a:solidFill>
                  <a:srgbClr val="3568AA"/>
                </a:solidFill>
                <a:latin typeface="Arial"/>
                <a:cs typeface="Arial"/>
              </a:rPr>
              <a:t>Individuals </a:t>
            </a:r>
            <a:r>
              <a:rPr sz="3200" dirty="0">
                <a:solidFill>
                  <a:srgbClr val="3568AA"/>
                </a:solidFill>
                <a:latin typeface="Arial"/>
                <a:cs typeface="Arial"/>
              </a:rPr>
              <a:t>have  </a:t>
            </a:r>
            <a:r>
              <a:rPr sz="3200" spc="-5" dirty="0">
                <a:solidFill>
                  <a:srgbClr val="3568AA"/>
                </a:solidFill>
                <a:latin typeface="Arial"/>
                <a:cs typeface="Arial"/>
              </a:rPr>
              <a:t>rights, </a:t>
            </a:r>
            <a:r>
              <a:rPr sz="3200" dirty="0">
                <a:solidFill>
                  <a:srgbClr val="3568AA"/>
                </a:solidFill>
                <a:latin typeface="Arial"/>
                <a:cs typeface="Arial"/>
              </a:rPr>
              <a:t>ideas do</a:t>
            </a:r>
            <a:r>
              <a:rPr sz="3200" spc="-20" dirty="0">
                <a:solidFill>
                  <a:srgbClr val="3568AA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568AA"/>
                </a:solidFill>
                <a:latin typeface="Arial"/>
                <a:cs typeface="Arial"/>
              </a:rPr>
              <a:t>not.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224790"/>
            <a:ext cx="52038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E89642"/>
                </a:solidFill>
              </a:rPr>
              <a:t>Countries </a:t>
            </a:r>
            <a:r>
              <a:rPr sz="3200" dirty="0">
                <a:solidFill>
                  <a:srgbClr val="E89642"/>
                </a:solidFill>
              </a:rPr>
              <a:t>having</a:t>
            </a:r>
            <a:r>
              <a:rPr sz="3200" spc="-55" dirty="0">
                <a:solidFill>
                  <a:srgbClr val="E89642"/>
                </a:solidFill>
              </a:rPr>
              <a:t> </a:t>
            </a:r>
            <a:r>
              <a:rPr sz="3200" dirty="0">
                <a:solidFill>
                  <a:srgbClr val="E89642"/>
                </a:solidFill>
              </a:rPr>
              <a:t>Secularism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0" y="773430"/>
            <a:ext cx="9144000" cy="6084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8239" y="163829"/>
            <a:ext cx="42849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4C3182"/>
                </a:solidFill>
              </a:rPr>
              <a:t>Secularism in</a:t>
            </a:r>
            <a:r>
              <a:rPr sz="4000" spc="-75" dirty="0">
                <a:solidFill>
                  <a:srgbClr val="4C3182"/>
                </a:solidFill>
              </a:rPr>
              <a:t> </a:t>
            </a:r>
            <a:r>
              <a:rPr sz="4000" spc="-5" dirty="0">
                <a:solidFill>
                  <a:srgbClr val="4C3182"/>
                </a:solidFill>
              </a:rPr>
              <a:t>india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278889" y="1203960"/>
            <a:ext cx="6694170" cy="5087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200659"/>
            <a:ext cx="7571105" cy="5562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4965" marR="5080" indent="-342900">
              <a:lnSpc>
                <a:spcPct val="742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Secularism in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India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means equal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treatment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of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all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religions by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the  state.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669" y="1756409"/>
            <a:ext cx="8034655" cy="440563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354965" marR="5080" indent="-342900">
              <a:lnSpc>
                <a:spcPct val="74300"/>
              </a:lnSpc>
              <a:spcBef>
                <a:spcPts val="71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With the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42nd Amendment of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the Constitution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of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India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enacted in  1976,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the Preamble to the Constitution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asserted that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India is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a  secular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nation. </a:t>
            </a:r>
            <a:r>
              <a:rPr sz="2000" spc="-15" dirty="0">
                <a:solidFill>
                  <a:srgbClr val="6F2050"/>
                </a:solidFill>
                <a:latin typeface="Arial"/>
                <a:cs typeface="Arial"/>
              </a:rPr>
              <a:t>However,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neither India's constitution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nor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its laws  define the relationship between religion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state. The laws  implicitly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require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the state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its institutions to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recognize and  accept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all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religions, enforce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parliamentary laws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instead of religious 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laws,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and respect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pluralism. India does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not have an </a:t>
            </a:r>
            <a:r>
              <a:rPr sz="2000" spc="-10" dirty="0">
                <a:solidFill>
                  <a:srgbClr val="6F2050"/>
                </a:solidFill>
                <a:latin typeface="Arial"/>
                <a:cs typeface="Arial"/>
              </a:rPr>
              <a:t>official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state 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religion. The people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of India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have freedom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religion, and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the state  treats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all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individuals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as equal citizens regardless of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their religion. In  matters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of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law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in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modern India, </a:t>
            </a:r>
            <a:r>
              <a:rPr sz="2000" spc="-20" dirty="0">
                <a:solidFill>
                  <a:srgbClr val="6F2050"/>
                </a:solidFill>
                <a:latin typeface="Arial"/>
                <a:cs typeface="Arial"/>
              </a:rPr>
              <a:t>however,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applicable code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law 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unequal, and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India's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personal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laws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- on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matters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such as marriage,  divorce,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inheritance, alimony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- varies </a:t>
            </a:r>
            <a:r>
              <a:rPr sz="2000" spc="-10" dirty="0">
                <a:solidFill>
                  <a:srgbClr val="6F2050"/>
                </a:solidFill>
                <a:latin typeface="Arial"/>
                <a:cs typeface="Arial"/>
              </a:rPr>
              <a:t>with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an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individual's religion.  Muslim Indians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have Sharia-based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Muslim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Personal </a:t>
            </a:r>
            <a:r>
              <a:rPr sz="2000" spc="-35" dirty="0">
                <a:solidFill>
                  <a:srgbClr val="6F2050"/>
                </a:solidFill>
                <a:latin typeface="Arial"/>
                <a:cs typeface="Arial"/>
              </a:rPr>
              <a:t>Law,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while 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Hindus, Christians, Sikhs and other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non-Muslim Indians live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under 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common </a:t>
            </a:r>
            <a:r>
              <a:rPr sz="2000" spc="-35" dirty="0">
                <a:solidFill>
                  <a:srgbClr val="6F2050"/>
                </a:solidFill>
                <a:latin typeface="Arial"/>
                <a:cs typeface="Arial"/>
              </a:rPr>
              <a:t>law.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The attempt to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respect unequal,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religious law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has  created a number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issues in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India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such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as acceptability of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child 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marriage,[4] </a:t>
            </a:r>
            <a:r>
              <a:rPr sz="2000" spc="-20" dirty="0">
                <a:solidFill>
                  <a:srgbClr val="6F2050"/>
                </a:solidFill>
                <a:latin typeface="Arial"/>
                <a:cs typeface="Arial"/>
              </a:rPr>
              <a:t>polygamy,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unequal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inheritance rights, extrajudicial  unilateral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divorce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rights favorable to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some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males,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6F2050"/>
                </a:solidFill>
                <a:latin typeface="Arial"/>
                <a:cs typeface="Arial"/>
              </a:rPr>
              <a:t>conflicting  interpretations of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religious</a:t>
            </a:r>
            <a:r>
              <a:rPr sz="2000" spc="-10" dirty="0">
                <a:solidFill>
                  <a:srgbClr val="6F205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F2050"/>
                </a:solidFill>
                <a:latin typeface="Arial"/>
                <a:cs typeface="Arial"/>
              </a:rPr>
              <a:t>books.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200659"/>
            <a:ext cx="8018145" cy="327406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354965" marR="5080" indent="-342900">
              <a:lnSpc>
                <a:spcPct val="74300"/>
              </a:lnSpc>
              <a:spcBef>
                <a:spcPts val="71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Secularism as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practiced in India, </a:t>
            </a:r>
            <a:r>
              <a:rPr sz="2000" spc="-10" dirty="0">
                <a:solidFill>
                  <a:srgbClr val="E89642"/>
                </a:solidFill>
                <a:latin typeface="Arial"/>
                <a:cs typeface="Arial"/>
              </a:rPr>
              <a:t>with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its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marked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differences </a:t>
            </a:r>
            <a:r>
              <a:rPr sz="2000" spc="-10" dirty="0">
                <a:solidFill>
                  <a:srgbClr val="E89642"/>
                </a:solidFill>
                <a:latin typeface="Arial"/>
                <a:cs typeface="Arial"/>
              </a:rPr>
              <a:t>with  Western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practice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of secularism,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a controversial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topic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in India. 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Supporters of the Indian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concept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secularism claim it respects 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Muslim </a:t>
            </a:r>
            <a:r>
              <a:rPr sz="2000" spc="-10" dirty="0">
                <a:solidFill>
                  <a:srgbClr val="E89642"/>
                </a:solidFill>
                <a:latin typeface="Arial"/>
                <a:cs typeface="Arial"/>
              </a:rPr>
              <a:t>men’s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religious rights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and recognizes that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they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are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culturally  </a:t>
            </a:r>
            <a:r>
              <a:rPr sz="2000" spc="-10" dirty="0">
                <a:solidFill>
                  <a:srgbClr val="E89642"/>
                </a:solidFill>
                <a:latin typeface="Arial"/>
                <a:cs typeface="Arial"/>
              </a:rPr>
              <a:t>different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from Indians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of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other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religions. Supporters of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this form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of  secularism claim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that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any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attempt to introduce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a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uniform civil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code, 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that is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equal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laws for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every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citizen irrespective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of his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or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her religion, 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would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impose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majoritarian Hindu sensibilities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and ideals, something 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that is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unacceptable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to Muslim Indians.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Opponents argue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that  India's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acceptance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of Sharia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and religious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laws violates the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principle 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equal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human rights,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discriminates against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Muslim women, allows  unelected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religious personalities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to interpret religious laws,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and  creates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plurality of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unequal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citizenship; they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suggest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India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should 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move towards separating religion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and</a:t>
            </a:r>
            <a:r>
              <a:rPr sz="2000" spc="20" dirty="0">
                <a:solidFill>
                  <a:srgbClr val="E8964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state.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669" y="4474209"/>
            <a:ext cx="67240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Secularism is a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divisive, politically </a:t>
            </a:r>
            <a:r>
              <a:rPr sz="2000" dirty="0">
                <a:solidFill>
                  <a:srgbClr val="E89642"/>
                </a:solidFill>
                <a:latin typeface="Arial"/>
                <a:cs typeface="Arial"/>
              </a:rPr>
              <a:t>charged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topic in</a:t>
            </a:r>
            <a:r>
              <a:rPr sz="2000" spc="5" dirty="0">
                <a:solidFill>
                  <a:srgbClr val="E8964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E89642"/>
                </a:solidFill>
                <a:latin typeface="Arial"/>
                <a:cs typeface="Arial"/>
              </a:rPr>
              <a:t>India.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224790"/>
            <a:ext cx="64662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D7080E"/>
                </a:solidFill>
              </a:rPr>
              <a:t>Organistions working for</a:t>
            </a:r>
            <a:r>
              <a:rPr sz="3200" spc="-15" dirty="0">
                <a:solidFill>
                  <a:srgbClr val="D7080E"/>
                </a:solidFill>
              </a:rPr>
              <a:t> </a:t>
            </a:r>
            <a:r>
              <a:rPr sz="3200" dirty="0">
                <a:solidFill>
                  <a:srgbClr val="D7080E"/>
                </a:solidFill>
              </a:rPr>
              <a:t>secularism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4669" y="1209040"/>
            <a:ext cx="8050530" cy="478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E30C07"/>
                </a:solidFill>
                <a:latin typeface="Arial"/>
                <a:cs typeface="Arial"/>
              </a:rPr>
              <a:t>Secularist organizations </a:t>
            </a:r>
            <a:r>
              <a:rPr sz="2400" dirty="0">
                <a:solidFill>
                  <a:srgbClr val="E30C07"/>
                </a:solidFill>
                <a:latin typeface="Arial"/>
                <a:cs typeface="Arial"/>
              </a:rPr>
              <a:t>promote </a:t>
            </a:r>
            <a:r>
              <a:rPr sz="2400" spc="-5" dirty="0">
                <a:solidFill>
                  <a:srgbClr val="E30C07"/>
                </a:solidFill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srgbClr val="E30C07"/>
                </a:solidFill>
                <a:latin typeface="Arial"/>
                <a:cs typeface="Arial"/>
              </a:rPr>
              <a:t>view </a:t>
            </a:r>
            <a:r>
              <a:rPr sz="2400" spc="-5" dirty="0">
                <a:solidFill>
                  <a:srgbClr val="E30C07"/>
                </a:solidFill>
                <a:latin typeface="Arial"/>
                <a:cs typeface="Arial"/>
              </a:rPr>
              <a:t>that </a:t>
            </a:r>
            <a:r>
              <a:rPr sz="2400" dirty="0">
                <a:solidFill>
                  <a:srgbClr val="E30C07"/>
                </a:solidFill>
                <a:latin typeface="Arial"/>
                <a:cs typeface="Arial"/>
              </a:rPr>
              <a:t>moral  </a:t>
            </a:r>
            <a:r>
              <a:rPr sz="2400" spc="-5" dirty="0">
                <a:solidFill>
                  <a:srgbClr val="E30C07"/>
                </a:solidFill>
                <a:latin typeface="Arial"/>
                <a:cs typeface="Arial"/>
              </a:rPr>
              <a:t>standards </a:t>
            </a:r>
            <a:r>
              <a:rPr sz="2400" spc="-10" dirty="0">
                <a:solidFill>
                  <a:srgbClr val="E30C07"/>
                </a:solidFill>
                <a:latin typeface="Arial"/>
                <a:cs typeface="Arial"/>
              </a:rPr>
              <a:t>should </a:t>
            </a:r>
            <a:r>
              <a:rPr sz="2400" spc="-5" dirty="0">
                <a:solidFill>
                  <a:srgbClr val="E30C07"/>
                </a:solidFill>
                <a:latin typeface="Arial"/>
                <a:cs typeface="Arial"/>
              </a:rPr>
              <a:t>be based solely on concern </a:t>
            </a:r>
            <a:r>
              <a:rPr sz="2400" dirty="0">
                <a:solidFill>
                  <a:srgbClr val="E30C07"/>
                </a:solidFill>
                <a:latin typeface="Arial"/>
                <a:cs typeface="Arial"/>
              </a:rPr>
              <a:t>for the  </a:t>
            </a:r>
            <a:r>
              <a:rPr sz="2400" spc="-10" dirty="0">
                <a:solidFill>
                  <a:srgbClr val="E30C07"/>
                </a:solidFill>
                <a:latin typeface="Arial"/>
                <a:cs typeface="Arial"/>
              </a:rPr>
              <a:t>good </a:t>
            </a:r>
            <a:r>
              <a:rPr sz="2400" spc="-5" dirty="0">
                <a:solidFill>
                  <a:srgbClr val="E30C07"/>
                </a:solidFill>
                <a:latin typeface="Arial"/>
                <a:cs typeface="Arial"/>
              </a:rPr>
              <a:t>of humanity in </a:t>
            </a:r>
            <a:r>
              <a:rPr sz="2400" dirty="0">
                <a:solidFill>
                  <a:srgbClr val="E30C07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E30C07"/>
                </a:solidFill>
                <a:latin typeface="Arial"/>
                <a:cs typeface="Arial"/>
              </a:rPr>
              <a:t>present life, without reference </a:t>
            </a:r>
            <a:r>
              <a:rPr sz="2400" dirty="0">
                <a:solidFill>
                  <a:srgbClr val="E30C07"/>
                </a:solidFill>
                <a:latin typeface="Arial"/>
                <a:cs typeface="Arial"/>
              </a:rPr>
              <a:t>to  </a:t>
            </a:r>
            <a:r>
              <a:rPr sz="2400" spc="-5" dirty="0">
                <a:solidFill>
                  <a:srgbClr val="E30C07"/>
                </a:solidFill>
                <a:latin typeface="Arial"/>
                <a:cs typeface="Arial"/>
              </a:rPr>
              <a:t>supernatural concepts, </a:t>
            </a:r>
            <a:r>
              <a:rPr sz="2400" dirty="0">
                <a:solidFill>
                  <a:srgbClr val="E30C07"/>
                </a:solidFill>
                <a:latin typeface="Arial"/>
                <a:cs typeface="Arial"/>
              </a:rPr>
              <a:t>such </a:t>
            </a:r>
            <a:r>
              <a:rPr sz="2400" spc="-5" dirty="0">
                <a:solidFill>
                  <a:srgbClr val="E30C07"/>
                </a:solidFill>
                <a:latin typeface="Arial"/>
                <a:cs typeface="Arial"/>
              </a:rPr>
              <a:t>as God or an afterlife, any  desire for </a:t>
            </a:r>
            <a:r>
              <a:rPr sz="2400" spc="-10" dirty="0">
                <a:solidFill>
                  <a:srgbClr val="E30C07"/>
                </a:solidFill>
                <a:latin typeface="Arial"/>
                <a:cs typeface="Arial"/>
              </a:rPr>
              <a:t>doing good </a:t>
            </a:r>
            <a:r>
              <a:rPr sz="2400" dirty="0">
                <a:solidFill>
                  <a:srgbClr val="E30C07"/>
                </a:solidFill>
                <a:latin typeface="Arial"/>
                <a:cs typeface="Arial"/>
              </a:rPr>
              <a:t>as a </a:t>
            </a:r>
            <a:r>
              <a:rPr sz="2400" spc="-5" dirty="0">
                <a:solidFill>
                  <a:srgbClr val="E30C07"/>
                </a:solidFill>
                <a:latin typeface="Arial"/>
                <a:cs typeface="Arial"/>
              </a:rPr>
              <a:t>reward after death, or any  fear of punishment for </a:t>
            </a:r>
            <a:r>
              <a:rPr sz="2400" spc="-10" dirty="0">
                <a:solidFill>
                  <a:srgbClr val="E30C07"/>
                </a:solidFill>
                <a:latin typeface="Arial"/>
                <a:cs typeface="Arial"/>
              </a:rPr>
              <a:t>not believing </a:t>
            </a:r>
            <a:r>
              <a:rPr sz="2400" spc="-5" dirty="0">
                <a:solidFill>
                  <a:srgbClr val="E30C07"/>
                </a:solidFill>
                <a:latin typeface="Arial"/>
                <a:cs typeface="Arial"/>
              </a:rPr>
              <a:t>after death. </a:t>
            </a:r>
            <a:r>
              <a:rPr sz="2400" dirty="0">
                <a:solidFill>
                  <a:srgbClr val="E30C07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E30C07"/>
                </a:solidFill>
                <a:latin typeface="Arial"/>
                <a:cs typeface="Arial"/>
              </a:rPr>
              <a:t>term  secularism, </a:t>
            </a:r>
            <a:r>
              <a:rPr sz="2400" dirty="0">
                <a:solidFill>
                  <a:srgbClr val="E30C07"/>
                </a:solidFill>
                <a:latin typeface="Arial"/>
                <a:cs typeface="Arial"/>
              </a:rPr>
              <a:t>as </a:t>
            </a:r>
            <a:r>
              <a:rPr sz="2400" spc="-5" dirty="0">
                <a:solidFill>
                  <a:srgbClr val="E30C07"/>
                </a:solidFill>
                <a:latin typeface="Arial"/>
                <a:cs typeface="Arial"/>
              </a:rPr>
              <a:t>coined </a:t>
            </a:r>
            <a:r>
              <a:rPr sz="2400" spc="-10" dirty="0">
                <a:solidFill>
                  <a:srgbClr val="E30C07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E30C07"/>
                </a:solidFill>
                <a:latin typeface="Arial"/>
                <a:cs typeface="Arial"/>
              </a:rPr>
              <a:t>promulgated by George  Jacob Holyoake, originally referred </a:t>
            </a:r>
            <a:r>
              <a:rPr sz="2400" dirty="0">
                <a:solidFill>
                  <a:srgbClr val="E30C07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E30C07"/>
                </a:solidFill>
                <a:latin typeface="Arial"/>
                <a:cs typeface="Arial"/>
              </a:rPr>
              <a:t>such </a:t>
            </a:r>
            <a:r>
              <a:rPr sz="2400" dirty="0">
                <a:solidFill>
                  <a:srgbClr val="E30C07"/>
                </a:solidFill>
                <a:latin typeface="Arial"/>
                <a:cs typeface="Arial"/>
              </a:rPr>
              <a:t>a </a:t>
            </a:r>
            <a:r>
              <a:rPr sz="2400" spc="-20" dirty="0">
                <a:solidFill>
                  <a:srgbClr val="E30C07"/>
                </a:solidFill>
                <a:latin typeface="Arial"/>
                <a:cs typeface="Arial"/>
              </a:rPr>
              <a:t>view.[1]  </a:t>
            </a:r>
            <a:r>
              <a:rPr sz="2400" spc="-5" dirty="0">
                <a:solidFill>
                  <a:srgbClr val="E30C07"/>
                </a:solidFill>
                <a:latin typeface="Arial"/>
                <a:cs typeface="Arial"/>
              </a:rPr>
              <a:t>Secularism </a:t>
            </a:r>
            <a:r>
              <a:rPr sz="2400" spc="5" dirty="0">
                <a:solidFill>
                  <a:srgbClr val="E30C07"/>
                </a:solidFill>
                <a:latin typeface="Arial"/>
                <a:cs typeface="Arial"/>
              </a:rPr>
              <a:t>may </a:t>
            </a:r>
            <a:r>
              <a:rPr sz="2400" spc="-5" dirty="0">
                <a:solidFill>
                  <a:srgbClr val="E30C07"/>
                </a:solidFill>
                <a:latin typeface="Arial"/>
                <a:cs typeface="Arial"/>
              </a:rPr>
              <a:t>also refer </a:t>
            </a:r>
            <a:r>
              <a:rPr sz="2400" dirty="0">
                <a:solidFill>
                  <a:srgbClr val="E30C07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E30C07"/>
                </a:solidFill>
                <a:latin typeface="Arial"/>
                <a:cs typeface="Arial"/>
              </a:rPr>
              <a:t>the belief that government  should </a:t>
            </a:r>
            <a:r>
              <a:rPr sz="2400" dirty="0">
                <a:solidFill>
                  <a:srgbClr val="E30C07"/>
                </a:solidFill>
                <a:latin typeface="Arial"/>
                <a:cs typeface="Arial"/>
              </a:rPr>
              <a:t>be </a:t>
            </a:r>
            <a:r>
              <a:rPr sz="2400" spc="-5" dirty="0">
                <a:solidFill>
                  <a:srgbClr val="E30C07"/>
                </a:solidFill>
                <a:latin typeface="Arial"/>
                <a:cs typeface="Arial"/>
              </a:rPr>
              <a:t>neutral on </a:t>
            </a:r>
            <a:r>
              <a:rPr sz="2400" dirty="0">
                <a:solidFill>
                  <a:srgbClr val="E30C07"/>
                </a:solidFill>
                <a:latin typeface="Arial"/>
                <a:cs typeface="Arial"/>
              </a:rPr>
              <a:t>matters of </a:t>
            </a:r>
            <a:r>
              <a:rPr sz="2400" spc="-10" dirty="0">
                <a:solidFill>
                  <a:srgbClr val="E30C07"/>
                </a:solidFill>
                <a:latin typeface="Arial"/>
                <a:cs typeface="Arial"/>
              </a:rPr>
              <a:t>religion, and </a:t>
            </a:r>
            <a:r>
              <a:rPr sz="2400" spc="-5" dirty="0">
                <a:solidFill>
                  <a:srgbClr val="E30C07"/>
                </a:solidFill>
                <a:latin typeface="Arial"/>
                <a:cs typeface="Arial"/>
              </a:rPr>
              <a:t>that church  </a:t>
            </a:r>
            <a:r>
              <a:rPr sz="2400" spc="-10" dirty="0">
                <a:solidFill>
                  <a:srgbClr val="E30C07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E30C07"/>
                </a:solidFill>
                <a:latin typeface="Arial"/>
                <a:cs typeface="Arial"/>
              </a:rPr>
              <a:t>state should be separate. </a:t>
            </a:r>
            <a:r>
              <a:rPr sz="2400" dirty="0">
                <a:solidFill>
                  <a:srgbClr val="E30C07"/>
                </a:solidFill>
                <a:latin typeface="Arial"/>
                <a:cs typeface="Arial"/>
              </a:rPr>
              <a:t>The term </a:t>
            </a:r>
            <a:r>
              <a:rPr sz="2400" spc="-5" dirty="0">
                <a:solidFill>
                  <a:srgbClr val="E30C07"/>
                </a:solidFill>
                <a:latin typeface="Arial"/>
                <a:cs typeface="Arial"/>
              </a:rPr>
              <a:t>is here used in  the first sense, though </a:t>
            </a:r>
            <a:r>
              <a:rPr sz="2400" dirty="0">
                <a:solidFill>
                  <a:srgbClr val="E30C07"/>
                </a:solidFill>
                <a:latin typeface="Arial"/>
                <a:cs typeface="Arial"/>
              </a:rPr>
              <a:t>most </a:t>
            </a:r>
            <a:r>
              <a:rPr sz="2400" spc="-5" dirty="0">
                <a:solidFill>
                  <a:srgbClr val="E30C07"/>
                </a:solidFill>
                <a:latin typeface="Arial"/>
                <a:cs typeface="Arial"/>
              </a:rPr>
              <a:t>organizations listed here  also support secularism in the second</a:t>
            </a:r>
            <a:r>
              <a:rPr sz="2400" spc="35" dirty="0">
                <a:solidFill>
                  <a:srgbClr val="E30C0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E30C07"/>
                </a:solidFill>
                <a:latin typeface="Arial"/>
                <a:cs typeface="Arial"/>
              </a:rPr>
              <a:t>sense.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171450"/>
            <a:ext cx="882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7569" y="181609"/>
            <a:ext cx="3035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Li</a:t>
            </a:r>
            <a:r>
              <a:rPr sz="1400" spc="5" dirty="0">
                <a:solidFill>
                  <a:srgbClr val="52C83C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9" y="631190"/>
            <a:ext cx="882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7569" y="640079"/>
            <a:ext cx="10058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International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669" y="1089659"/>
            <a:ext cx="882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7569" y="1098550"/>
            <a:ext cx="22675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Atheist Alliance</a:t>
            </a:r>
            <a:r>
              <a:rPr sz="1400" spc="-65" dirty="0">
                <a:solidFill>
                  <a:srgbClr val="52C83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International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669" y="1548129"/>
            <a:ext cx="882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7569" y="1557020"/>
            <a:ext cx="7701280" cy="57912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>
              <a:lnSpc>
                <a:spcPct val="79800"/>
              </a:lnSpc>
              <a:spcBef>
                <a:spcPts val="439"/>
              </a:spcBef>
            </a:pP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The Brights' </a:t>
            </a: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Net </a:t>
            </a: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is </a:t>
            </a: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nonprofit educational organization dedicated </a:t>
            </a: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"building </a:t>
            </a: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constituency" and  "constructively address[ing] the marginalized </a:t>
            </a: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situation </a:t>
            </a: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of persons </a:t>
            </a:r>
            <a:r>
              <a:rPr sz="1400" spc="-10" dirty="0">
                <a:solidFill>
                  <a:srgbClr val="52C83C"/>
                </a:solidFill>
                <a:latin typeface="Arial"/>
                <a:cs typeface="Arial"/>
              </a:rPr>
              <a:t>who have </a:t>
            </a: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naturalistic  </a:t>
            </a:r>
            <a:r>
              <a:rPr sz="1400" spc="-15" dirty="0">
                <a:solidFill>
                  <a:srgbClr val="52C83C"/>
                </a:solidFill>
                <a:latin typeface="Arial"/>
                <a:cs typeface="Arial"/>
              </a:rPr>
              <a:t>worldview."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4669" y="2346959"/>
            <a:ext cx="882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7569" y="2357120"/>
            <a:ext cx="7150734" cy="40894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>
              <a:lnSpc>
                <a:spcPct val="79800"/>
              </a:lnSpc>
              <a:spcBef>
                <a:spcPts val="439"/>
              </a:spcBef>
            </a:pP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European Humanist Federation is </a:t>
            </a: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union of "numerous humanist organisations </a:t>
            </a: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from most  </a:t>
            </a: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European countries" whose purpose is </a:t>
            </a: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promote humanism and secularism in</a:t>
            </a:r>
            <a:r>
              <a:rPr sz="1400" spc="165" dirty="0">
                <a:solidFill>
                  <a:srgbClr val="52C83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Europe.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4669" y="2975609"/>
            <a:ext cx="882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7569" y="2985770"/>
            <a:ext cx="7633970" cy="91948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>
              <a:lnSpc>
                <a:spcPct val="79800"/>
              </a:lnSpc>
              <a:spcBef>
                <a:spcPts val="439"/>
              </a:spcBef>
            </a:pP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International </a:t>
            </a: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Humanist </a:t>
            </a: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and Ethical Union </a:t>
            </a: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(IHEU) </a:t>
            </a: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is "the sole </a:t>
            </a:r>
            <a:r>
              <a:rPr sz="1400" spc="-10" dirty="0">
                <a:solidFill>
                  <a:srgbClr val="52C83C"/>
                </a:solidFill>
                <a:latin typeface="Arial"/>
                <a:cs typeface="Arial"/>
              </a:rPr>
              <a:t>world </a:t>
            </a: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umbrella organisation  embracing </a:t>
            </a: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Humanist, </a:t>
            </a: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atheist, rationalist, secularist, </a:t>
            </a: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skeptic, </a:t>
            </a: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laique, </a:t>
            </a: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[sic] </a:t>
            </a: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ethical cultural,  freethought and similar organisations world-wide." </a:t>
            </a: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IHEU </a:t>
            </a: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is </a:t>
            </a: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union </a:t>
            </a: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of </a:t>
            </a:r>
            <a:r>
              <a:rPr sz="1400" spc="-10" dirty="0">
                <a:solidFill>
                  <a:srgbClr val="52C83C"/>
                </a:solidFill>
                <a:latin typeface="Arial"/>
                <a:cs typeface="Arial"/>
              </a:rPr>
              <a:t>over </a:t>
            </a: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100 Humanist </a:t>
            </a: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or  secularist organizations in </a:t>
            </a: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more than </a:t>
            </a: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40 countries. </a:t>
            </a:r>
            <a:r>
              <a:rPr sz="1400" spc="5" dirty="0">
                <a:solidFill>
                  <a:srgbClr val="52C83C"/>
                </a:solidFill>
                <a:latin typeface="Arial"/>
                <a:cs typeface="Arial"/>
              </a:rPr>
              <a:t>It </a:t>
            </a: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is an international </a:t>
            </a: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NGO </a:t>
            </a: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(Non-governmental  organization) with special consultative </a:t>
            </a: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status </a:t>
            </a: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with the </a:t>
            </a: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United</a:t>
            </a:r>
            <a:r>
              <a:rPr sz="1400" spc="60" dirty="0">
                <a:solidFill>
                  <a:srgbClr val="52C83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Nations.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4669" y="4124959"/>
            <a:ext cx="6913880" cy="115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International </a:t>
            </a: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Humanist </a:t>
            </a: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and Ethical </a:t>
            </a:r>
            <a:r>
              <a:rPr sz="1400" spc="-30" dirty="0">
                <a:solidFill>
                  <a:srgbClr val="52C83C"/>
                </a:solidFill>
                <a:latin typeface="Arial"/>
                <a:cs typeface="Arial"/>
              </a:rPr>
              <a:t>Youth </a:t>
            </a: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Organisation (IHEYO), </a:t>
            </a: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IHEU's </a:t>
            </a: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youth</a:t>
            </a:r>
            <a:r>
              <a:rPr sz="1400" spc="140" dirty="0">
                <a:solidFill>
                  <a:srgbClr val="52C83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2C83C"/>
                </a:solidFill>
                <a:latin typeface="Arial"/>
                <a:cs typeface="Arial"/>
              </a:rPr>
              <a:t>wing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52C83C"/>
              </a:buClr>
              <a:buFont typeface="Arial"/>
              <a:buChar char="•"/>
            </a:pPr>
            <a:endParaRPr sz="16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International League of</a:t>
            </a:r>
            <a:r>
              <a:rPr sz="1400" spc="25" dirty="0">
                <a:solidFill>
                  <a:srgbClr val="52C83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Humanists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2C83C"/>
              </a:buClr>
              <a:buFont typeface="Arial"/>
              <a:buChar char="•"/>
            </a:pPr>
            <a:endParaRPr sz="16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International League of non-religious and</a:t>
            </a:r>
            <a:r>
              <a:rPr sz="1400" spc="50" dirty="0">
                <a:solidFill>
                  <a:srgbClr val="52C83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atheists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4669" y="5491479"/>
            <a:ext cx="882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7569" y="5501640"/>
            <a:ext cx="18910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Rationalist International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4669" y="5949950"/>
            <a:ext cx="882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7569" y="5960109"/>
            <a:ext cx="14408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2C83C"/>
                </a:solidFill>
                <a:latin typeface="Arial"/>
                <a:cs typeface="Arial"/>
              </a:rPr>
              <a:t>Sunday</a:t>
            </a:r>
            <a:r>
              <a:rPr sz="1400" spc="-145" dirty="0">
                <a:solidFill>
                  <a:srgbClr val="52C83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2C83C"/>
                </a:solidFill>
                <a:latin typeface="Arial"/>
                <a:cs typeface="Arial"/>
              </a:rPr>
              <a:t>Assembly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5960" y="224790"/>
            <a:ext cx="26701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75107"/>
                </a:solidFill>
              </a:rPr>
              <a:t>SECULARISM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4669" y="172847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9966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569" y="1742440"/>
            <a:ext cx="344297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996600"/>
                </a:solidFill>
                <a:latin typeface="Arial"/>
                <a:cs typeface="Arial"/>
              </a:rPr>
              <a:t>Secularism is </a:t>
            </a:r>
            <a:r>
              <a:rPr sz="2000" spc="-5" dirty="0">
                <a:solidFill>
                  <a:srgbClr val="996600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996600"/>
                </a:solidFill>
                <a:latin typeface="Arial"/>
                <a:cs typeface="Arial"/>
              </a:rPr>
              <a:t>principle of  </a:t>
            </a:r>
            <a:r>
              <a:rPr sz="2000" spc="-5" dirty="0">
                <a:solidFill>
                  <a:srgbClr val="996600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996600"/>
                </a:solidFill>
                <a:latin typeface="Arial"/>
                <a:cs typeface="Arial"/>
              </a:rPr>
              <a:t>separation </a:t>
            </a:r>
            <a:r>
              <a:rPr sz="2000" spc="-5" dirty="0">
                <a:solidFill>
                  <a:srgbClr val="996600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996600"/>
                </a:solidFill>
                <a:latin typeface="Arial"/>
                <a:cs typeface="Arial"/>
              </a:rPr>
              <a:t>government  </a:t>
            </a:r>
            <a:r>
              <a:rPr sz="2000" spc="-5" dirty="0">
                <a:solidFill>
                  <a:srgbClr val="996600"/>
                </a:solidFill>
                <a:latin typeface="Arial"/>
                <a:cs typeface="Arial"/>
              </a:rPr>
              <a:t>institutions </a:t>
            </a:r>
            <a:r>
              <a:rPr sz="2000" dirty="0">
                <a:solidFill>
                  <a:srgbClr val="996600"/>
                </a:solidFill>
                <a:latin typeface="Arial"/>
                <a:cs typeface="Arial"/>
              </a:rPr>
              <a:t>and persons  </a:t>
            </a:r>
            <a:r>
              <a:rPr sz="2000" spc="-5" dirty="0">
                <a:solidFill>
                  <a:srgbClr val="996600"/>
                </a:solidFill>
                <a:latin typeface="Arial"/>
                <a:cs typeface="Arial"/>
              </a:rPr>
              <a:t>mandated </a:t>
            </a:r>
            <a:r>
              <a:rPr sz="2000" dirty="0">
                <a:solidFill>
                  <a:srgbClr val="996600"/>
                </a:solidFill>
                <a:latin typeface="Arial"/>
                <a:cs typeface="Arial"/>
              </a:rPr>
              <a:t>to represent </a:t>
            </a:r>
            <a:r>
              <a:rPr sz="2000" spc="-5" dirty="0">
                <a:solidFill>
                  <a:srgbClr val="996600"/>
                </a:solidFill>
                <a:latin typeface="Arial"/>
                <a:cs typeface="Arial"/>
              </a:rPr>
              <a:t>the  state from </a:t>
            </a:r>
            <a:r>
              <a:rPr sz="2000" dirty="0">
                <a:solidFill>
                  <a:srgbClr val="996600"/>
                </a:solidFill>
                <a:latin typeface="Arial"/>
                <a:cs typeface="Arial"/>
              </a:rPr>
              <a:t>religious </a:t>
            </a:r>
            <a:r>
              <a:rPr sz="2000" spc="-5" dirty="0">
                <a:solidFill>
                  <a:srgbClr val="996600"/>
                </a:solidFill>
                <a:latin typeface="Arial"/>
                <a:cs typeface="Arial"/>
              </a:rPr>
              <a:t>institutions  </a:t>
            </a:r>
            <a:r>
              <a:rPr sz="2000" dirty="0">
                <a:solidFill>
                  <a:srgbClr val="996600"/>
                </a:solidFill>
                <a:latin typeface="Arial"/>
                <a:cs typeface="Arial"/>
              </a:rPr>
              <a:t>and religious</a:t>
            </a:r>
            <a:r>
              <a:rPr sz="2000" spc="-10" dirty="0"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996600"/>
                </a:solidFill>
                <a:latin typeface="Arial"/>
                <a:cs typeface="Arial"/>
              </a:rPr>
              <a:t>dignitaries.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669" y="398907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9966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7569" y="4003040"/>
            <a:ext cx="3525520" cy="2465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2000" spc="-5" dirty="0">
                <a:solidFill>
                  <a:srgbClr val="996600"/>
                </a:solidFill>
                <a:latin typeface="Arial"/>
                <a:cs typeface="Arial"/>
              </a:rPr>
              <a:t>The term "secularism" was first  </a:t>
            </a:r>
            <a:r>
              <a:rPr sz="2000" dirty="0">
                <a:solidFill>
                  <a:srgbClr val="996600"/>
                </a:solidFill>
                <a:latin typeface="Arial"/>
                <a:cs typeface="Arial"/>
              </a:rPr>
              <a:t>used by </a:t>
            </a:r>
            <a:r>
              <a:rPr sz="2000" spc="-5" dirty="0">
                <a:solidFill>
                  <a:srgbClr val="996600"/>
                </a:solidFill>
                <a:latin typeface="Arial"/>
                <a:cs typeface="Arial"/>
              </a:rPr>
              <a:t>the British writer  </a:t>
            </a:r>
            <a:r>
              <a:rPr sz="2000" dirty="0">
                <a:solidFill>
                  <a:srgbClr val="996600"/>
                </a:solidFill>
                <a:latin typeface="Arial"/>
                <a:cs typeface="Arial"/>
              </a:rPr>
              <a:t>George Jacob Holyoake </a:t>
            </a:r>
            <a:r>
              <a:rPr sz="2000" spc="-5" dirty="0">
                <a:solidFill>
                  <a:srgbClr val="996600"/>
                </a:solidFill>
                <a:latin typeface="Arial"/>
                <a:cs typeface="Arial"/>
              </a:rPr>
              <a:t>in  1851.[5] Although the term</a:t>
            </a:r>
            <a:r>
              <a:rPr sz="2000" spc="-130" dirty="0"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996600"/>
                </a:solidFill>
                <a:latin typeface="Arial"/>
                <a:cs typeface="Arial"/>
              </a:rPr>
              <a:t>was  </a:t>
            </a:r>
            <a:r>
              <a:rPr sz="2000" spc="-35" dirty="0">
                <a:solidFill>
                  <a:srgbClr val="996600"/>
                </a:solidFill>
                <a:latin typeface="Arial"/>
                <a:cs typeface="Arial"/>
              </a:rPr>
              <a:t>new, </a:t>
            </a:r>
            <a:r>
              <a:rPr sz="2000" spc="-5" dirty="0">
                <a:solidFill>
                  <a:srgbClr val="996600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996600"/>
                </a:solidFill>
                <a:latin typeface="Arial"/>
                <a:cs typeface="Arial"/>
              </a:rPr>
              <a:t>general </a:t>
            </a:r>
            <a:r>
              <a:rPr sz="2000" spc="-5" dirty="0">
                <a:solidFill>
                  <a:srgbClr val="996600"/>
                </a:solidFill>
                <a:latin typeface="Arial"/>
                <a:cs typeface="Arial"/>
              </a:rPr>
              <a:t>notions of  freethought </a:t>
            </a:r>
            <a:r>
              <a:rPr sz="2000" dirty="0">
                <a:solidFill>
                  <a:srgbClr val="996600"/>
                </a:solidFill>
                <a:latin typeface="Arial"/>
                <a:cs typeface="Arial"/>
              </a:rPr>
              <a:t>on </a:t>
            </a:r>
            <a:r>
              <a:rPr sz="2000" spc="-5" dirty="0">
                <a:solidFill>
                  <a:srgbClr val="996600"/>
                </a:solidFill>
                <a:latin typeface="Arial"/>
                <a:cs typeface="Arial"/>
              </a:rPr>
              <a:t>which it was  </a:t>
            </a:r>
            <a:r>
              <a:rPr sz="2000" dirty="0">
                <a:solidFill>
                  <a:srgbClr val="996600"/>
                </a:solidFill>
                <a:latin typeface="Arial"/>
                <a:cs typeface="Arial"/>
              </a:rPr>
              <a:t>based had </a:t>
            </a:r>
            <a:r>
              <a:rPr sz="2000" spc="-5" dirty="0">
                <a:solidFill>
                  <a:srgbClr val="996600"/>
                </a:solidFill>
                <a:latin typeface="Arial"/>
                <a:cs typeface="Arial"/>
              </a:rPr>
              <a:t>existed </a:t>
            </a:r>
            <a:r>
              <a:rPr sz="2000" dirty="0">
                <a:solidFill>
                  <a:srgbClr val="996600"/>
                </a:solidFill>
                <a:latin typeface="Arial"/>
                <a:cs typeface="Arial"/>
              </a:rPr>
              <a:t>throughout  </a:t>
            </a:r>
            <a:r>
              <a:rPr sz="2000" spc="-20" dirty="0">
                <a:solidFill>
                  <a:srgbClr val="996600"/>
                </a:solidFill>
                <a:latin typeface="Arial"/>
                <a:cs typeface="Arial"/>
              </a:rPr>
              <a:t>history.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18100" y="1358900"/>
            <a:ext cx="3078479" cy="4770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9860" y="2467609"/>
            <a:ext cx="632460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8295" marR="5080" indent="-316230">
              <a:lnSpc>
                <a:spcPct val="100000"/>
              </a:lnSpc>
              <a:spcBef>
                <a:spcPts val="100"/>
              </a:spcBef>
              <a:buClr>
                <a:srgbClr val="D7080E"/>
              </a:buClr>
              <a:tabLst>
                <a:tab pos="354965" algn="l"/>
                <a:tab pos="355600" algn="l"/>
              </a:tabLst>
            </a:pPr>
            <a:r>
              <a:rPr dirty="0"/>
              <a:t>	</a:t>
            </a:r>
            <a:r>
              <a:rPr sz="3200" dirty="0">
                <a:solidFill>
                  <a:srgbClr val="D7080E"/>
                </a:solidFill>
                <a:latin typeface="Arial"/>
                <a:cs typeface="Arial"/>
              </a:rPr>
              <a:t>THANKS FOR </a:t>
            </a:r>
            <a:r>
              <a:rPr sz="3200" spc="-50" dirty="0">
                <a:solidFill>
                  <a:srgbClr val="D7080E"/>
                </a:solidFill>
                <a:latin typeface="Arial"/>
                <a:cs typeface="Arial"/>
              </a:rPr>
              <a:t>WATCHING </a:t>
            </a:r>
            <a:r>
              <a:rPr sz="3200" spc="-5" dirty="0">
                <a:solidFill>
                  <a:srgbClr val="D7080E"/>
                </a:solidFill>
                <a:latin typeface="Arial"/>
                <a:cs typeface="Arial"/>
              </a:rPr>
              <a:t>THIS  POWERPOINT</a:t>
            </a:r>
            <a:r>
              <a:rPr sz="3200" spc="-105" dirty="0">
                <a:solidFill>
                  <a:srgbClr val="D7080E"/>
                </a:solidFill>
                <a:latin typeface="Arial"/>
                <a:cs typeface="Arial"/>
              </a:rPr>
              <a:t> </a:t>
            </a:r>
            <a:r>
              <a:rPr sz="3200" spc="-45" dirty="0">
                <a:solidFill>
                  <a:srgbClr val="D7080E"/>
                </a:solidFill>
                <a:latin typeface="Arial"/>
                <a:cs typeface="Arial"/>
              </a:rPr>
              <a:t>PRESENTATION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D7080E"/>
                </a:solidFill>
                <a:latin typeface="Arial"/>
                <a:cs typeface="Arial"/>
              </a:rPr>
              <a:t>Now let’s see this </a:t>
            </a:r>
            <a:r>
              <a:rPr lang="en-US" dirty="0" err="1" smtClean="0">
                <a:solidFill>
                  <a:srgbClr val="D7080E"/>
                </a:solidFill>
                <a:latin typeface="Arial"/>
                <a:cs typeface="Arial"/>
              </a:rPr>
              <a:t>vedeo</a:t>
            </a:r>
            <a:r>
              <a:rPr lang="en-US" dirty="0" smtClean="0">
                <a:solidFill>
                  <a:srgbClr val="D7080E"/>
                </a:solidFill>
                <a:latin typeface="Arial"/>
                <a:cs typeface="Arial"/>
              </a:rPr>
              <a:t>:</a:t>
            </a:r>
          </a:p>
          <a:p>
            <a:endParaRPr lang="en-US" dirty="0" smtClean="0">
              <a:solidFill>
                <a:srgbClr val="D7080E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61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www.youtube.com/watch?v=NBBaOEmxGLg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AF4F"/>
                </a:solidFill>
              </a:rPr>
              <a:t>Secularism is </a:t>
            </a:r>
            <a:r>
              <a:rPr dirty="0">
                <a:solidFill>
                  <a:srgbClr val="00AF4F"/>
                </a:solidFill>
              </a:rPr>
              <a:t>a </a:t>
            </a:r>
            <a:r>
              <a:rPr spc="-10" dirty="0">
                <a:solidFill>
                  <a:srgbClr val="00AF4F"/>
                </a:solidFill>
              </a:rPr>
              <a:t>principal </a:t>
            </a:r>
            <a:r>
              <a:rPr spc="-5" dirty="0">
                <a:solidFill>
                  <a:srgbClr val="00AF4F"/>
                </a:solidFill>
              </a:rPr>
              <a:t>that mainly </a:t>
            </a:r>
            <a:r>
              <a:rPr spc="-10" dirty="0">
                <a:solidFill>
                  <a:srgbClr val="00AF4F"/>
                </a:solidFill>
              </a:rPr>
              <a:t>involves </a:t>
            </a:r>
            <a:r>
              <a:rPr dirty="0">
                <a:solidFill>
                  <a:srgbClr val="00AF4F"/>
                </a:solidFill>
              </a:rPr>
              <a:t>two </a:t>
            </a:r>
            <a:r>
              <a:rPr spc="-5" dirty="0">
                <a:solidFill>
                  <a:srgbClr val="00AF4F"/>
                </a:solidFill>
              </a:rPr>
              <a:t>basic  preposition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099559"/>
            <a:ext cx="2552700" cy="12103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4669" y="1165859"/>
            <a:ext cx="6689725" cy="108585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54965" marR="5080" indent="-342900">
              <a:lnSpc>
                <a:spcPts val="4029"/>
              </a:lnSpc>
              <a:spcBef>
                <a:spcPts val="475"/>
              </a:spcBef>
              <a:buChar char="•"/>
              <a:tabLst>
                <a:tab pos="355600" algn="l"/>
                <a:tab pos="3909695" algn="l"/>
              </a:tabLst>
            </a:pPr>
            <a:r>
              <a:rPr sz="3600" spc="-5" dirty="0">
                <a:solidFill>
                  <a:srgbClr val="6F2F9F"/>
                </a:solidFill>
                <a:latin typeface="Arial"/>
                <a:cs typeface="Arial"/>
              </a:rPr>
              <a:t>Strict separation	of </a:t>
            </a:r>
            <a:r>
              <a:rPr sz="3600" dirty="0">
                <a:solidFill>
                  <a:srgbClr val="6F2F9F"/>
                </a:solidFill>
                <a:latin typeface="Arial"/>
                <a:cs typeface="Arial"/>
              </a:rPr>
              <a:t>states</a:t>
            </a:r>
            <a:r>
              <a:rPr sz="3600" spc="-10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6F2F9F"/>
                </a:solidFill>
                <a:latin typeface="Arial"/>
                <a:cs typeface="Arial"/>
              </a:rPr>
              <a:t>from  religious</a:t>
            </a:r>
            <a:r>
              <a:rPr sz="3600" spc="-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6F2F9F"/>
                </a:solidFill>
                <a:latin typeface="Arial"/>
                <a:cs typeface="Arial"/>
              </a:rPr>
              <a:t>institutions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71290" y="3566159"/>
            <a:ext cx="1875789" cy="2195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99529" y="3566159"/>
            <a:ext cx="2019300" cy="21958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256540"/>
            <a:ext cx="79273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1380" algn="l"/>
              </a:tabLst>
            </a:pPr>
            <a:r>
              <a:rPr sz="2800" spc="-5" dirty="0">
                <a:solidFill>
                  <a:srgbClr val="6F2F9F"/>
                </a:solidFill>
              </a:rPr>
              <a:t>Believers of</a:t>
            </a:r>
            <a:r>
              <a:rPr sz="2800" spc="30" dirty="0">
                <a:solidFill>
                  <a:srgbClr val="6F2F9F"/>
                </a:solidFill>
              </a:rPr>
              <a:t> </a:t>
            </a:r>
            <a:r>
              <a:rPr sz="2800" spc="-10" dirty="0">
                <a:solidFill>
                  <a:srgbClr val="6F2F9F"/>
                </a:solidFill>
              </a:rPr>
              <a:t>different</a:t>
            </a:r>
            <a:r>
              <a:rPr sz="2800" spc="15" dirty="0">
                <a:solidFill>
                  <a:srgbClr val="6F2F9F"/>
                </a:solidFill>
              </a:rPr>
              <a:t> </a:t>
            </a:r>
            <a:r>
              <a:rPr sz="2800" spc="-5" dirty="0">
                <a:solidFill>
                  <a:srgbClr val="6F2F9F"/>
                </a:solidFill>
              </a:rPr>
              <a:t>religion	</a:t>
            </a:r>
            <a:r>
              <a:rPr sz="2800" dirty="0">
                <a:solidFill>
                  <a:srgbClr val="6F2F9F"/>
                </a:solidFill>
              </a:rPr>
              <a:t>are </a:t>
            </a:r>
            <a:r>
              <a:rPr sz="2800" spc="-5" dirty="0">
                <a:solidFill>
                  <a:srgbClr val="6F2F9F"/>
                </a:solidFill>
              </a:rPr>
              <a:t>equal before</a:t>
            </a:r>
            <a:r>
              <a:rPr sz="2800" spc="-80" dirty="0">
                <a:solidFill>
                  <a:srgbClr val="6F2F9F"/>
                </a:solidFill>
              </a:rPr>
              <a:t> </a:t>
            </a:r>
            <a:r>
              <a:rPr sz="2800" spc="-5" dirty="0">
                <a:solidFill>
                  <a:srgbClr val="6F2F9F"/>
                </a:solidFill>
              </a:rPr>
              <a:t>law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750060" y="2870200"/>
            <a:ext cx="1456689" cy="1264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40300" y="2139950"/>
            <a:ext cx="3054350" cy="2292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2. Separation of religion and </a:t>
            </a:r>
            <a:r>
              <a:rPr dirty="0"/>
              <a:t>state </a:t>
            </a:r>
            <a:r>
              <a:rPr spc="-5" dirty="0"/>
              <a:t>is the </a:t>
            </a:r>
            <a:r>
              <a:rPr spc="-10" dirty="0"/>
              <a:t>foundation </a:t>
            </a:r>
            <a:r>
              <a:rPr spc="-5" dirty="0"/>
              <a:t>of  secularism</a:t>
            </a:r>
          </a:p>
        </p:txBody>
      </p:sp>
      <p:sp>
        <p:nvSpPr>
          <p:cNvPr id="3" name="object 3"/>
          <p:cNvSpPr/>
          <p:nvPr/>
        </p:nvSpPr>
        <p:spPr>
          <a:xfrm>
            <a:off x="1224280" y="2679700"/>
            <a:ext cx="2504440" cy="194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3329" y="2444750"/>
            <a:ext cx="3229610" cy="2410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43179"/>
            <a:ext cx="7541259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6F2F9F"/>
                </a:solidFill>
              </a:rPr>
              <a:t>It </a:t>
            </a:r>
            <a:r>
              <a:rPr sz="2800" spc="-5" dirty="0">
                <a:solidFill>
                  <a:srgbClr val="6F2F9F"/>
                </a:solidFill>
              </a:rPr>
              <a:t>ensures that religious groups </a:t>
            </a:r>
            <a:r>
              <a:rPr sz="2800" dirty="0">
                <a:solidFill>
                  <a:srgbClr val="6F2F9F"/>
                </a:solidFill>
              </a:rPr>
              <a:t>don’t </a:t>
            </a:r>
            <a:r>
              <a:rPr sz="2800" spc="-5" dirty="0">
                <a:solidFill>
                  <a:srgbClr val="6F2F9F"/>
                </a:solidFill>
              </a:rPr>
              <a:t>interfere </a:t>
            </a:r>
            <a:r>
              <a:rPr sz="2800" dirty="0">
                <a:solidFill>
                  <a:srgbClr val="6F2F9F"/>
                </a:solidFill>
              </a:rPr>
              <a:t>in  </a:t>
            </a:r>
            <a:r>
              <a:rPr sz="2800" spc="-5" dirty="0">
                <a:solidFill>
                  <a:srgbClr val="6F2F9F"/>
                </a:solidFill>
              </a:rPr>
              <a:t>the </a:t>
            </a:r>
            <a:r>
              <a:rPr sz="2800" spc="-10" dirty="0">
                <a:solidFill>
                  <a:srgbClr val="6F2F9F"/>
                </a:solidFill>
              </a:rPr>
              <a:t>affairs </a:t>
            </a:r>
            <a:r>
              <a:rPr sz="2800" spc="-5" dirty="0">
                <a:solidFill>
                  <a:srgbClr val="6F2F9F"/>
                </a:solidFill>
              </a:rPr>
              <a:t>of</a:t>
            </a:r>
            <a:r>
              <a:rPr sz="2800" spc="15" dirty="0">
                <a:solidFill>
                  <a:srgbClr val="6F2F9F"/>
                </a:solidFill>
              </a:rPr>
              <a:t> </a:t>
            </a:r>
            <a:r>
              <a:rPr sz="2800" spc="-5" dirty="0">
                <a:solidFill>
                  <a:srgbClr val="6F2F9F"/>
                </a:solidFill>
              </a:rPr>
              <a:t>state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224280" y="2679700"/>
            <a:ext cx="2504440" cy="194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38420" y="2336800"/>
            <a:ext cx="3056889" cy="2628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0360" y="163829"/>
            <a:ext cx="59207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996600"/>
                </a:solidFill>
              </a:rPr>
              <a:t>Advantages of</a:t>
            </a:r>
            <a:r>
              <a:rPr sz="4000" spc="-70" dirty="0">
                <a:solidFill>
                  <a:srgbClr val="996600"/>
                </a:solidFill>
              </a:rPr>
              <a:t> </a:t>
            </a:r>
            <a:r>
              <a:rPr sz="4000" spc="-5" dirty="0">
                <a:solidFill>
                  <a:srgbClr val="996600"/>
                </a:solidFill>
              </a:rPr>
              <a:t>Secularism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894080" y="1623060"/>
            <a:ext cx="7137400" cy="4056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104140"/>
            <a:ext cx="74364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1</a:t>
            </a:r>
            <a:r>
              <a:rPr spc="-5" dirty="0">
                <a:solidFill>
                  <a:srgbClr val="3399FF"/>
                </a:solidFill>
              </a:rPr>
              <a:t>.Secularism protects both </a:t>
            </a:r>
            <a:r>
              <a:rPr spc="-10" dirty="0">
                <a:solidFill>
                  <a:srgbClr val="3399FF"/>
                </a:solidFill>
              </a:rPr>
              <a:t>believers and</a:t>
            </a:r>
            <a:r>
              <a:rPr spc="80" dirty="0">
                <a:solidFill>
                  <a:srgbClr val="3399FF"/>
                </a:solidFill>
              </a:rPr>
              <a:t> </a:t>
            </a:r>
            <a:r>
              <a:rPr spc="-10" dirty="0">
                <a:solidFill>
                  <a:srgbClr val="3399FF"/>
                </a:solidFill>
              </a:rPr>
              <a:t>non-believers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209040"/>
            <a:ext cx="7943850" cy="3436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999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CC3300"/>
                </a:solidFill>
                <a:latin typeface="Arial"/>
                <a:cs typeface="Arial"/>
              </a:rPr>
              <a:t>Secularism seeks </a:t>
            </a:r>
            <a:r>
              <a:rPr sz="3200" spc="-5" dirty="0">
                <a:solidFill>
                  <a:srgbClr val="CC3300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CC3300"/>
                </a:solidFill>
                <a:latin typeface="Arial"/>
                <a:cs typeface="Arial"/>
              </a:rPr>
              <a:t>ensure and protect  freedom of </a:t>
            </a:r>
            <a:r>
              <a:rPr sz="3200" spc="-5" dirty="0">
                <a:solidFill>
                  <a:srgbClr val="CC3300"/>
                </a:solidFill>
                <a:latin typeface="Arial"/>
                <a:cs typeface="Arial"/>
              </a:rPr>
              <a:t>religious belief </a:t>
            </a:r>
            <a:r>
              <a:rPr sz="3200" dirty="0">
                <a:solidFill>
                  <a:srgbClr val="CC3300"/>
                </a:solidFill>
                <a:latin typeface="Arial"/>
                <a:cs typeface="Arial"/>
              </a:rPr>
              <a:t>and practice </a:t>
            </a:r>
            <a:r>
              <a:rPr sz="3200" spc="-5" dirty="0">
                <a:solidFill>
                  <a:srgbClr val="CC3300"/>
                </a:solidFill>
                <a:latin typeface="Arial"/>
                <a:cs typeface="Arial"/>
              </a:rPr>
              <a:t>for  all citizens. Secularism is </a:t>
            </a:r>
            <a:r>
              <a:rPr sz="3200" dirty="0">
                <a:solidFill>
                  <a:srgbClr val="CC3300"/>
                </a:solidFill>
                <a:latin typeface="Arial"/>
                <a:cs typeface="Arial"/>
              </a:rPr>
              <a:t>not about  </a:t>
            </a:r>
            <a:r>
              <a:rPr sz="3200" spc="-5" dirty="0">
                <a:solidFill>
                  <a:srgbClr val="CC3300"/>
                </a:solidFill>
                <a:latin typeface="Arial"/>
                <a:cs typeface="Arial"/>
              </a:rPr>
              <a:t>curtailing religious </a:t>
            </a:r>
            <a:r>
              <a:rPr sz="3200" dirty="0">
                <a:solidFill>
                  <a:srgbClr val="CC3300"/>
                </a:solidFill>
                <a:latin typeface="Arial"/>
                <a:cs typeface="Arial"/>
              </a:rPr>
              <a:t>freedoms; </a:t>
            </a:r>
            <a:r>
              <a:rPr sz="3200" spc="-10" dirty="0">
                <a:solidFill>
                  <a:srgbClr val="CC3300"/>
                </a:solidFill>
                <a:latin typeface="Arial"/>
                <a:cs typeface="Arial"/>
              </a:rPr>
              <a:t>it </a:t>
            </a:r>
            <a:r>
              <a:rPr sz="3200" spc="-5" dirty="0">
                <a:solidFill>
                  <a:srgbClr val="CC3300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CC3300"/>
                </a:solidFill>
                <a:latin typeface="Arial"/>
                <a:cs typeface="Arial"/>
              </a:rPr>
              <a:t>about  ensuring </a:t>
            </a:r>
            <a:r>
              <a:rPr sz="3200" spc="-5" dirty="0">
                <a:solidFill>
                  <a:srgbClr val="CC3300"/>
                </a:solidFill>
                <a:latin typeface="Arial"/>
                <a:cs typeface="Arial"/>
              </a:rPr>
              <a:t>that the </a:t>
            </a:r>
            <a:r>
              <a:rPr sz="3200" dirty="0">
                <a:solidFill>
                  <a:srgbClr val="CC3300"/>
                </a:solidFill>
                <a:latin typeface="Arial"/>
                <a:cs typeface="Arial"/>
              </a:rPr>
              <a:t>freedoms of thought and  conscience apply equally </a:t>
            </a:r>
            <a:r>
              <a:rPr sz="3200" spc="-5" dirty="0">
                <a:solidFill>
                  <a:srgbClr val="CC3300"/>
                </a:solidFill>
                <a:latin typeface="Arial"/>
                <a:cs typeface="Arial"/>
              </a:rPr>
              <a:t>to all believers  </a:t>
            </a:r>
            <a:r>
              <a:rPr sz="3200" dirty="0">
                <a:solidFill>
                  <a:srgbClr val="CC3300"/>
                </a:solidFill>
                <a:latin typeface="Arial"/>
                <a:cs typeface="Arial"/>
              </a:rPr>
              <a:t>and non-believers</a:t>
            </a:r>
            <a:r>
              <a:rPr sz="3200" spc="-5" dirty="0">
                <a:solidFill>
                  <a:srgbClr val="CC3300"/>
                </a:solidFill>
                <a:latin typeface="Arial"/>
                <a:cs typeface="Arial"/>
              </a:rPr>
              <a:t> alike.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195579"/>
            <a:ext cx="4368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399FF"/>
                </a:solidFill>
              </a:rPr>
              <a:t>2. Religious</a:t>
            </a:r>
            <a:r>
              <a:rPr sz="3600" spc="-80" dirty="0">
                <a:solidFill>
                  <a:srgbClr val="3399FF"/>
                </a:solidFill>
              </a:rPr>
              <a:t> </a:t>
            </a:r>
            <a:r>
              <a:rPr sz="3600" spc="-5" dirty="0">
                <a:solidFill>
                  <a:srgbClr val="3399FF"/>
                </a:solidFill>
              </a:rPr>
              <a:t>Freedom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4669" y="1209040"/>
            <a:ext cx="8009255" cy="4411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999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CE01B"/>
                </a:solidFill>
                <a:latin typeface="Arial"/>
                <a:cs typeface="Arial"/>
              </a:rPr>
              <a:t>Secularism seeks </a:t>
            </a:r>
            <a:r>
              <a:rPr sz="3200" spc="-5" dirty="0">
                <a:solidFill>
                  <a:srgbClr val="FCE01B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FCE01B"/>
                </a:solidFill>
                <a:latin typeface="Arial"/>
                <a:cs typeface="Arial"/>
              </a:rPr>
              <a:t>defend </a:t>
            </a:r>
            <a:r>
              <a:rPr sz="3200" spc="-5" dirty="0">
                <a:solidFill>
                  <a:srgbClr val="FCE01B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FCE01B"/>
                </a:solidFill>
                <a:latin typeface="Arial"/>
                <a:cs typeface="Arial"/>
              </a:rPr>
              <a:t>absolute  freedom of </a:t>
            </a:r>
            <a:r>
              <a:rPr sz="3200" spc="-5" dirty="0">
                <a:solidFill>
                  <a:srgbClr val="FCE01B"/>
                </a:solidFill>
                <a:latin typeface="Arial"/>
                <a:cs typeface="Arial"/>
              </a:rPr>
              <a:t>religious </a:t>
            </a:r>
            <a:r>
              <a:rPr sz="3200" dirty="0">
                <a:solidFill>
                  <a:srgbClr val="FCE01B"/>
                </a:solidFill>
                <a:latin typeface="Arial"/>
                <a:cs typeface="Arial"/>
              </a:rPr>
              <a:t>and other </a:t>
            </a:r>
            <a:r>
              <a:rPr sz="3200" spc="-5" dirty="0">
                <a:solidFill>
                  <a:srgbClr val="FCE01B"/>
                </a:solidFill>
                <a:latin typeface="Arial"/>
                <a:cs typeface="Arial"/>
              </a:rPr>
              <a:t>belief, </a:t>
            </a:r>
            <a:r>
              <a:rPr sz="3200" dirty="0">
                <a:solidFill>
                  <a:srgbClr val="FCE01B"/>
                </a:solidFill>
                <a:latin typeface="Arial"/>
                <a:cs typeface="Arial"/>
              </a:rPr>
              <a:t>and  protect </a:t>
            </a:r>
            <a:r>
              <a:rPr sz="3200" spc="-5" dirty="0">
                <a:solidFill>
                  <a:srgbClr val="FCE01B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FCE01B"/>
                </a:solidFill>
                <a:latin typeface="Arial"/>
                <a:cs typeface="Arial"/>
              </a:rPr>
              <a:t>right </a:t>
            </a:r>
            <a:r>
              <a:rPr sz="3200" spc="-5" dirty="0">
                <a:solidFill>
                  <a:srgbClr val="FCE01B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FCE01B"/>
                </a:solidFill>
                <a:latin typeface="Arial"/>
                <a:cs typeface="Arial"/>
              </a:rPr>
              <a:t>manifest </a:t>
            </a:r>
            <a:r>
              <a:rPr sz="3200" spc="-5" dirty="0">
                <a:solidFill>
                  <a:srgbClr val="FCE01B"/>
                </a:solidFill>
                <a:latin typeface="Arial"/>
                <a:cs typeface="Arial"/>
              </a:rPr>
              <a:t>religious belief  insofar </a:t>
            </a:r>
            <a:r>
              <a:rPr sz="3200" dirty="0">
                <a:solidFill>
                  <a:srgbClr val="FCE01B"/>
                </a:solidFill>
                <a:latin typeface="Arial"/>
                <a:cs typeface="Arial"/>
              </a:rPr>
              <a:t>as </a:t>
            </a:r>
            <a:r>
              <a:rPr sz="3200" spc="-10" dirty="0">
                <a:solidFill>
                  <a:srgbClr val="FCE01B"/>
                </a:solidFill>
                <a:latin typeface="Arial"/>
                <a:cs typeface="Arial"/>
              </a:rPr>
              <a:t>it </a:t>
            </a:r>
            <a:r>
              <a:rPr sz="3200" dirty="0">
                <a:solidFill>
                  <a:srgbClr val="FCE01B"/>
                </a:solidFill>
                <a:latin typeface="Arial"/>
                <a:cs typeface="Arial"/>
              </a:rPr>
              <a:t>does not impinge  </a:t>
            </a:r>
            <a:r>
              <a:rPr sz="3200" spc="-5" dirty="0">
                <a:solidFill>
                  <a:srgbClr val="FCE01B"/>
                </a:solidFill>
                <a:latin typeface="Arial"/>
                <a:cs typeface="Arial"/>
              </a:rPr>
              <a:t>disproportionately </a:t>
            </a:r>
            <a:r>
              <a:rPr sz="3200" dirty="0">
                <a:solidFill>
                  <a:srgbClr val="FCE01B"/>
                </a:solidFill>
                <a:latin typeface="Arial"/>
                <a:cs typeface="Arial"/>
              </a:rPr>
              <a:t>on </a:t>
            </a:r>
            <a:r>
              <a:rPr sz="3200" spc="-5" dirty="0">
                <a:solidFill>
                  <a:srgbClr val="FCE01B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FCE01B"/>
                </a:solidFill>
                <a:latin typeface="Arial"/>
                <a:cs typeface="Arial"/>
              </a:rPr>
              <a:t>rights </a:t>
            </a:r>
            <a:r>
              <a:rPr sz="3200" spc="-5" dirty="0">
                <a:solidFill>
                  <a:srgbClr val="FCE01B"/>
                </a:solidFill>
                <a:latin typeface="Arial"/>
                <a:cs typeface="Arial"/>
              </a:rPr>
              <a:t>and  </a:t>
            </a:r>
            <a:r>
              <a:rPr sz="3200" dirty="0">
                <a:solidFill>
                  <a:srgbClr val="FCE01B"/>
                </a:solidFill>
                <a:latin typeface="Arial"/>
                <a:cs typeface="Arial"/>
              </a:rPr>
              <a:t>freedoms of others. Secularism ensures  that </a:t>
            </a:r>
            <a:r>
              <a:rPr sz="3200" spc="-5" dirty="0">
                <a:solidFill>
                  <a:srgbClr val="FCE01B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FCE01B"/>
                </a:solidFill>
                <a:latin typeface="Arial"/>
                <a:cs typeface="Arial"/>
              </a:rPr>
              <a:t>right of </a:t>
            </a:r>
            <a:r>
              <a:rPr sz="3200" spc="-5" dirty="0">
                <a:solidFill>
                  <a:srgbClr val="FCE01B"/>
                </a:solidFill>
                <a:latin typeface="Arial"/>
                <a:cs typeface="Arial"/>
              </a:rPr>
              <a:t>individuals to </a:t>
            </a:r>
            <a:r>
              <a:rPr sz="3200" dirty="0">
                <a:solidFill>
                  <a:srgbClr val="FCE01B"/>
                </a:solidFill>
                <a:latin typeface="Arial"/>
                <a:cs typeface="Arial"/>
              </a:rPr>
              <a:t>freedom of  </a:t>
            </a:r>
            <a:r>
              <a:rPr sz="3200" spc="-5" dirty="0">
                <a:solidFill>
                  <a:srgbClr val="FCE01B"/>
                </a:solidFill>
                <a:latin typeface="Arial"/>
                <a:cs typeface="Arial"/>
              </a:rPr>
              <a:t>religion is always </a:t>
            </a:r>
            <a:r>
              <a:rPr sz="3200" dirty="0">
                <a:solidFill>
                  <a:srgbClr val="FCE01B"/>
                </a:solidFill>
                <a:latin typeface="Arial"/>
                <a:cs typeface="Arial"/>
              </a:rPr>
              <a:t>balanced by </a:t>
            </a:r>
            <a:r>
              <a:rPr sz="3200" spc="-5" dirty="0">
                <a:solidFill>
                  <a:srgbClr val="FCE01B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FCE01B"/>
                </a:solidFill>
                <a:latin typeface="Arial"/>
                <a:cs typeface="Arial"/>
              </a:rPr>
              <a:t>right </a:t>
            </a:r>
            <a:r>
              <a:rPr sz="3200" spc="-5" dirty="0">
                <a:solidFill>
                  <a:srgbClr val="FCE01B"/>
                </a:solidFill>
                <a:latin typeface="Arial"/>
                <a:cs typeface="Arial"/>
              </a:rPr>
              <a:t>to  </a:t>
            </a:r>
            <a:r>
              <a:rPr sz="3200" dirty="0">
                <a:solidFill>
                  <a:srgbClr val="FCE01B"/>
                </a:solidFill>
                <a:latin typeface="Arial"/>
                <a:cs typeface="Arial"/>
              </a:rPr>
              <a:t>be </a:t>
            </a:r>
            <a:r>
              <a:rPr sz="3200" spc="-5" dirty="0">
                <a:solidFill>
                  <a:srgbClr val="FCE01B"/>
                </a:solidFill>
                <a:latin typeface="Arial"/>
                <a:cs typeface="Arial"/>
              </a:rPr>
              <a:t>free from</a:t>
            </a:r>
            <a:r>
              <a:rPr sz="3200" spc="5" dirty="0">
                <a:solidFill>
                  <a:srgbClr val="FCE01B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CE01B"/>
                </a:solidFill>
                <a:latin typeface="Arial"/>
                <a:cs typeface="Arial"/>
              </a:rPr>
              <a:t>religion.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1294</Words>
  <Application>Microsoft Office PowerPoint</Application>
  <PresentationFormat>On-screen Show (4:3)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SECULARISM</vt:lpstr>
      <vt:lpstr>SECULARISM</vt:lpstr>
      <vt:lpstr>Secularism is a principal that mainly involves two basic  preposition</vt:lpstr>
      <vt:lpstr>Believers of different religion are equal before law</vt:lpstr>
      <vt:lpstr>2. Separation of religion and state is the foundation of  secularism</vt:lpstr>
      <vt:lpstr>It ensures that religious groups don’t interfere in  the affairs of state</vt:lpstr>
      <vt:lpstr>Advantages of Secularism</vt:lpstr>
      <vt:lpstr>1.Secularism protects both believers and non-believers</vt:lpstr>
      <vt:lpstr>2. Religious Freedom</vt:lpstr>
      <vt:lpstr>3.Secularism is about democracy and fairness</vt:lpstr>
      <vt:lpstr>4.Equal access to public services</vt:lpstr>
      <vt:lpstr>5.Secularism is not atheism</vt:lpstr>
      <vt:lpstr>Slide 13</vt:lpstr>
      <vt:lpstr>Countries having Secularism</vt:lpstr>
      <vt:lpstr>Secularism in india</vt:lpstr>
      <vt:lpstr>Slide 16</vt:lpstr>
      <vt:lpstr>Slide 17</vt:lpstr>
      <vt:lpstr>Organistions working for secularism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SECULARISM</dc:title>
  <cp:lastModifiedBy>Administrator</cp:lastModifiedBy>
  <cp:revision>2</cp:revision>
  <dcterms:created xsi:type="dcterms:W3CDTF">2020-03-23T13:00:02Z</dcterms:created>
  <dcterms:modified xsi:type="dcterms:W3CDTF">2020-04-22T17:05:28Z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2016-08-08T00:00:00Z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2020-03-23T00:00:00Z</vt:filetime>
  </property>
</Properties>
</file>